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300" r:id="rId3"/>
    <p:sldId id="294" r:id="rId4"/>
    <p:sldId id="293" r:id="rId5"/>
    <p:sldId id="263" r:id="rId6"/>
    <p:sldId id="304" r:id="rId7"/>
    <p:sldId id="262" r:id="rId8"/>
    <p:sldId id="301" r:id="rId9"/>
    <p:sldId id="302" r:id="rId10"/>
    <p:sldId id="309"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9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52" d="100"/>
          <a:sy n="52" d="100"/>
        </p:scale>
        <p:origin x="14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9/4/2019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pPr lvl="0"/>
            <a:fld id="{42D5ABDE-4724-467F-99A9-501F43773029}" type="slidenum">
              <a:rPr lang="sr-Latn-RS" smtClean="0"/>
              <a:t>7</a:t>
            </a:fld>
            <a:endParaRPr lang="sr-Latn-RS"/>
          </a:p>
        </p:txBody>
      </p:sp>
    </p:spTree>
    <p:extLst>
      <p:ext uri="{BB962C8B-B14F-4D97-AF65-F5344CB8AC3E}">
        <p14:creationId xmlns:p14="http://schemas.microsoft.com/office/powerpoint/2010/main" val="204181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3350BE-36FB-48B8-BC3B-BF82FA8A4B16}"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8D951-FD7A-4EA6-9971-BA4650F5F282}"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DDA1A-1160-4810-A009-9384DF143964}"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4B8CA7-DF52-4574-B28B-BF67C425F74E}"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6F388C-ACCE-4EF5-AD2C-86A2C6495869}"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2A2DB-E9A4-4F11-9A97-3D805873123B}" type="datetime1">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5D039D-4B07-4C92-99B2-D30586816A68}" type="datetime1">
              <a:rPr lang="en-US" smtClean="0"/>
              <a:pPr/>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D8C0F6-D106-4D90-B6A1-515B7FD8F0C8}" type="datetime1">
              <a:rPr lang="en-US" smtClean="0"/>
              <a:pPr/>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9723-2437-47C8-833A-EDB2EBB6A5A1}" type="datetime1">
              <a:rPr lang="en-US" smtClean="0"/>
              <a:pPr/>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05C9E6-3B8B-4571-9128-858A99C98B86}" type="datetime1">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4141EB-C6BD-49FF-BC05-BF0312C62789}" type="datetime1">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1E575-74B0-4F22-8519-3F96FB7A2B3A}" type="datetime1">
              <a:rPr lang="en-US" smtClean="0"/>
              <a:pPr/>
              <a:t>9/4/2019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ec.europa.eu/programmes/erasmus-plus/projects/eplus-project-details/#project/9cf07af0-5df4-42ed-8ad0-bdf81e8bd204"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83CBAC-CFC0-4818-BB75-1E588437F041}"/>
              </a:ext>
            </a:extLst>
          </p:cNvPr>
          <p:cNvSpPr txBox="1"/>
          <p:nvPr/>
        </p:nvSpPr>
        <p:spPr>
          <a:xfrm>
            <a:off x="0" y="5562600"/>
            <a:ext cx="9144000" cy="1295400"/>
          </a:xfrm>
          <a:prstGeom prst="rect">
            <a:avLst/>
          </a:prstGeom>
          <a:solidFill>
            <a:schemeClr val="accent6">
              <a:lumMod val="20000"/>
              <a:lumOff val="8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hr-BA" dirty="0"/>
          </a:p>
        </p:txBody>
      </p:sp>
      <p:pic>
        <p:nvPicPr>
          <p:cNvPr id="12" name="Picture 11" descr="final_color.jpg"/>
          <p:cNvPicPr>
            <a:picLocks noChangeAspect="1"/>
          </p:cNvPicPr>
          <p:nvPr/>
        </p:nvPicPr>
        <p:blipFill>
          <a:blip r:embed="rId2" cstate="print"/>
          <a:stretch>
            <a:fillRect/>
          </a:stretch>
        </p:blipFill>
        <p:spPr>
          <a:xfrm>
            <a:off x="-1" y="38099"/>
            <a:ext cx="2171681" cy="1028691"/>
          </a:xfrm>
          <a:prstGeom prst="rect">
            <a:avLst/>
          </a:prstGeom>
        </p:spPr>
      </p:pic>
      <p:sp>
        <p:nvSpPr>
          <p:cNvPr id="3" name="Subtitle 2"/>
          <p:cNvSpPr>
            <a:spLocks noGrp="1"/>
          </p:cNvSpPr>
          <p:nvPr>
            <p:ph type="subTitle" idx="1"/>
          </p:nvPr>
        </p:nvSpPr>
        <p:spPr>
          <a:xfrm>
            <a:off x="1219200" y="1734552"/>
            <a:ext cx="6465094" cy="1337854"/>
          </a:xfrm>
        </p:spPr>
        <p:txBody>
          <a:bodyPr>
            <a:noAutofit/>
          </a:bodyPr>
          <a:lstStyle/>
          <a:p>
            <a:pPr>
              <a:lnSpc>
                <a:spcPct val="120000"/>
              </a:lnSpc>
            </a:pPr>
            <a:r>
              <a:rPr lang="sr-Latn-BA" b="1" dirty="0">
                <a:solidFill>
                  <a:srgbClr val="419182"/>
                </a:solidFill>
                <a:effectLst>
                  <a:outerShdw blurRad="38100" dist="38100" dir="2700000" algn="tl">
                    <a:srgbClr val="000000">
                      <a:alpha val="43137"/>
                    </a:srgbClr>
                  </a:outerShdw>
                </a:effectLst>
                <a:latin typeface="Book Antiqua" panose="02040602050305030304" pitchFamily="18" charset="0"/>
              </a:rPr>
              <a:t>BESTSDI &amp; NatRisk synergy </a:t>
            </a:r>
            <a:br>
              <a:rPr lang="sr-Latn-BA" b="1" dirty="0">
                <a:solidFill>
                  <a:srgbClr val="419182"/>
                </a:solidFill>
                <a:effectLst>
                  <a:outerShdw blurRad="38100" dist="38100" dir="2700000" algn="tl">
                    <a:srgbClr val="000000">
                      <a:alpha val="43137"/>
                    </a:srgbClr>
                  </a:outerShdw>
                </a:effectLst>
                <a:latin typeface="Book Antiqua" panose="02040602050305030304" pitchFamily="18" charset="0"/>
              </a:rPr>
            </a:br>
            <a:r>
              <a:rPr lang="sr-Latn-BA" b="1" dirty="0">
                <a:solidFill>
                  <a:srgbClr val="419182"/>
                </a:solidFill>
                <a:effectLst>
                  <a:outerShdw blurRad="38100" dist="38100" dir="2700000" algn="tl">
                    <a:srgbClr val="000000">
                      <a:alpha val="43137"/>
                    </a:srgbClr>
                  </a:outerShdw>
                </a:effectLst>
                <a:latin typeface="Book Antiqua" panose="02040602050305030304" pitchFamily="18" charset="0"/>
              </a:rPr>
              <a:t>and future cooperation </a:t>
            </a:r>
            <a:br>
              <a:rPr lang="sr-Latn-BA" b="1" dirty="0">
                <a:solidFill>
                  <a:srgbClr val="419182"/>
                </a:solidFill>
                <a:effectLst>
                  <a:outerShdw blurRad="38100" dist="38100" dir="2700000" algn="tl">
                    <a:srgbClr val="000000">
                      <a:alpha val="43137"/>
                    </a:srgbClr>
                  </a:outerShdw>
                </a:effectLst>
                <a:latin typeface="Book Antiqua" panose="02040602050305030304" pitchFamily="18" charset="0"/>
              </a:rPr>
            </a:br>
            <a:r>
              <a:rPr lang="sr-Latn-BA" b="1" dirty="0">
                <a:solidFill>
                  <a:srgbClr val="419182"/>
                </a:solidFill>
                <a:effectLst>
                  <a:outerShdw blurRad="38100" dist="38100" dir="2700000" algn="tl">
                    <a:srgbClr val="000000">
                      <a:alpha val="43137"/>
                    </a:srgbClr>
                  </a:outerShdw>
                </a:effectLst>
                <a:latin typeface="Book Antiqua" panose="02040602050305030304" pitchFamily="18" charset="0"/>
              </a:rPr>
              <a:t>(MOGISMA)</a:t>
            </a:r>
            <a:endParaRPr lang="bs-Latn-BA" b="1" dirty="0">
              <a:solidFill>
                <a:srgbClr val="419182"/>
              </a:solidFill>
              <a:effectLst>
                <a:outerShdw blurRad="38100" dist="38100" dir="2700000" algn="tl">
                  <a:srgbClr val="000000">
                    <a:alpha val="43137"/>
                  </a:srgbClr>
                </a:outerShdw>
              </a:effectLst>
              <a:latin typeface="Book Antiqua" panose="02040602050305030304" pitchFamily="18" charset="0"/>
            </a:endParaRPr>
          </a:p>
        </p:txBody>
      </p:sp>
      <p:cxnSp>
        <p:nvCxnSpPr>
          <p:cNvPr id="5" name="Straight Connector 4"/>
          <p:cNvCxnSpPr/>
          <p:nvPr/>
        </p:nvCxnSpPr>
        <p:spPr>
          <a:xfrm>
            <a:off x="0" y="1295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eu_flag_co_funded_pos_[rgb]_right.jpg"/>
          <p:cNvPicPr/>
          <p:nvPr/>
        </p:nvPicPr>
        <p:blipFill>
          <a:blip r:embed="rId3" cstate="print"/>
          <a:stretch>
            <a:fillRect/>
          </a:stretch>
        </p:blipFill>
        <p:spPr>
          <a:xfrm>
            <a:off x="3200400" y="314687"/>
            <a:ext cx="2209800" cy="818849"/>
          </a:xfrm>
          <a:prstGeom prst="rect">
            <a:avLst/>
          </a:prstGeom>
        </p:spPr>
      </p:pic>
      <p:sp>
        <p:nvSpPr>
          <p:cNvPr id="6" name="TextBox 5">
            <a:extLst>
              <a:ext uri="{FF2B5EF4-FFF2-40B4-BE49-F238E27FC236}">
                <a16:creationId xmlns:a16="http://schemas.microsoft.com/office/drawing/2014/main" id="{FD42D329-5C83-4EDB-B577-B92C51CB2EB9}"/>
              </a:ext>
            </a:extLst>
          </p:cNvPr>
          <p:cNvSpPr txBox="1"/>
          <p:nvPr/>
        </p:nvSpPr>
        <p:spPr>
          <a:xfrm>
            <a:off x="1238250" y="3954123"/>
            <a:ext cx="6172200" cy="646331"/>
          </a:xfrm>
          <a:prstGeom prst="rect">
            <a:avLst/>
          </a:prstGeom>
          <a:noFill/>
        </p:spPr>
        <p:txBody>
          <a:bodyPr wrap="square" rtlCol="0">
            <a:spAutoFit/>
          </a:bodyPr>
          <a:lstStyle/>
          <a:p>
            <a:pPr algn="ctr"/>
            <a:r>
              <a:rPr lang="en-GB" dirty="0" err="1">
                <a:solidFill>
                  <a:schemeClr val="tx2">
                    <a:lumMod val="75000"/>
                  </a:schemeClr>
                </a:solidFill>
                <a:latin typeface="Book Antiqua" panose="02040602050305030304" pitchFamily="18" charset="0"/>
              </a:rPr>
              <a:t>Prof.dr</a:t>
            </a:r>
            <a:r>
              <a:rPr lang="en-GB" dirty="0">
                <a:solidFill>
                  <a:schemeClr val="tx2">
                    <a:lumMod val="75000"/>
                  </a:schemeClr>
                </a:solidFill>
                <a:latin typeface="Book Antiqua" panose="02040602050305030304" pitchFamily="18" charset="0"/>
              </a:rPr>
              <a:t> Emina Had</a:t>
            </a:r>
            <a:r>
              <a:rPr lang="hr-BA" dirty="0" err="1">
                <a:solidFill>
                  <a:schemeClr val="tx2">
                    <a:lumMod val="75000"/>
                  </a:schemeClr>
                </a:solidFill>
                <a:latin typeface="Book Antiqua" panose="02040602050305030304" pitchFamily="18" charset="0"/>
              </a:rPr>
              <a:t>žić</a:t>
            </a:r>
            <a:r>
              <a:rPr lang="hr-BA" dirty="0">
                <a:solidFill>
                  <a:schemeClr val="tx2">
                    <a:lumMod val="75000"/>
                  </a:schemeClr>
                </a:solidFill>
                <a:latin typeface="Book Antiqua" panose="02040602050305030304" pitchFamily="18" charset="0"/>
              </a:rPr>
              <a:t>, </a:t>
            </a:r>
            <a:r>
              <a:rPr lang="hr-BA" dirty="0" err="1">
                <a:solidFill>
                  <a:schemeClr val="tx2">
                    <a:lumMod val="75000"/>
                  </a:schemeClr>
                </a:solidFill>
                <a:latin typeface="Book Antiqua" panose="02040602050305030304" pitchFamily="18" charset="0"/>
              </a:rPr>
              <a:t>dipl.inž.građ</a:t>
            </a:r>
            <a:r>
              <a:rPr lang="hr-BA" dirty="0">
                <a:solidFill>
                  <a:schemeClr val="tx2">
                    <a:lumMod val="75000"/>
                  </a:schemeClr>
                </a:solidFill>
                <a:latin typeface="Book Antiqua" panose="02040602050305030304" pitchFamily="18" charset="0"/>
              </a:rPr>
              <a:t>.</a:t>
            </a:r>
          </a:p>
          <a:p>
            <a:pPr algn="ctr"/>
            <a:r>
              <a:rPr lang="hr-BA" dirty="0">
                <a:solidFill>
                  <a:schemeClr val="tx2">
                    <a:lumMod val="75000"/>
                  </a:schemeClr>
                </a:solidFill>
                <a:latin typeface="Book Antiqua" panose="02040602050305030304" pitchFamily="18" charset="0"/>
              </a:rPr>
              <a:t>Faculty of Civil Engineering University of Sarajevo</a:t>
            </a:r>
          </a:p>
        </p:txBody>
      </p:sp>
      <p:sp>
        <p:nvSpPr>
          <p:cNvPr id="14" name="Podnaslov 2">
            <a:extLst>
              <a:ext uri="{FF2B5EF4-FFF2-40B4-BE49-F238E27FC236}">
                <a16:creationId xmlns:a16="http://schemas.microsoft.com/office/drawing/2014/main" id="{957128FF-511C-449F-9228-082F9ACEDA9F}"/>
              </a:ext>
            </a:extLst>
          </p:cNvPr>
          <p:cNvSpPr txBox="1">
            <a:spLocks noChangeArrowheads="1"/>
          </p:cNvSpPr>
          <p:nvPr/>
        </p:nvSpPr>
        <p:spPr>
          <a:xfrm>
            <a:off x="152400" y="4924246"/>
            <a:ext cx="8393906" cy="80021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r-BA" altLang="sr-Latn-RS" sz="2000" dirty="0">
                <a:solidFill>
                  <a:schemeClr val="tx2">
                    <a:lumMod val="75000"/>
                  </a:schemeClr>
                </a:solidFill>
                <a:latin typeface="Book Antiqua" panose="02040602050305030304" pitchFamily="18" charset="0"/>
              </a:rPr>
              <a:t>Sarajevo, 4</a:t>
            </a:r>
            <a:r>
              <a:rPr lang="hr-BA" altLang="sr-Latn-RS" sz="2000" baseline="30000" dirty="0">
                <a:solidFill>
                  <a:schemeClr val="tx2">
                    <a:lumMod val="75000"/>
                  </a:schemeClr>
                </a:solidFill>
                <a:latin typeface="Book Antiqua" panose="02040602050305030304" pitchFamily="18" charset="0"/>
              </a:rPr>
              <a:t>th</a:t>
            </a:r>
            <a:r>
              <a:rPr lang="hr-BA" altLang="sr-Latn-RS" sz="2000" dirty="0">
                <a:solidFill>
                  <a:schemeClr val="tx2">
                    <a:lumMod val="75000"/>
                  </a:schemeClr>
                </a:solidFill>
                <a:latin typeface="Book Antiqua" panose="02040602050305030304" pitchFamily="18" charset="0"/>
              </a:rPr>
              <a:t> September 2019</a:t>
            </a:r>
          </a:p>
        </p:txBody>
      </p:sp>
      <p:pic>
        <p:nvPicPr>
          <p:cNvPr id="16" name="Slika 15">
            <a:extLst>
              <a:ext uri="{FF2B5EF4-FFF2-40B4-BE49-F238E27FC236}">
                <a16:creationId xmlns:a16="http://schemas.microsoft.com/office/drawing/2014/main" id="{0F70853C-7A03-4680-9BAD-EB8D0909507B}"/>
              </a:ext>
            </a:extLst>
          </p:cNvPr>
          <p:cNvPicPr>
            <a:picLocks noChangeAspect="1"/>
          </p:cNvPicPr>
          <p:nvPr/>
        </p:nvPicPr>
        <p:blipFill rotWithShape="1">
          <a:blip r:embed="rId4"/>
          <a:srcRect r="59915" b="10631"/>
          <a:stretch/>
        </p:blipFill>
        <p:spPr>
          <a:xfrm>
            <a:off x="6444995" y="47465"/>
            <a:ext cx="2171681" cy="964904"/>
          </a:xfrm>
          <a:prstGeom prst="rect">
            <a:avLst/>
          </a:prstGeom>
        </p:spPr>
      </p:pic>
      <p:pic>
        <p:nvPicPr>
          <p:cNvPr id="17" name="Picture 16">
            <a:extLst>
              <a:ext uri="{FF2B5EF4-FFF2-40B4-BE49-F238E27FC236}">
                <a16:creationId xmlns:a16="http://schemas.microsoft.com/office/drawing/2014/main" id="{09899D67-D08D-4C0E-9C34-F6C704E5DB98}"/>
              </a:ext>
            </a:extLst>
          </p:cNvPr>
          <p:cNvPicPr/>
          <p:nvPr/>
        </p:nvPicPr>
        <p:blipFill>
          <a:blip r:embed="rId5"/>
          <a:srcRect/>
          <a:stretch>
            <a:fillRect/>
          </a:stretch>
        </p:blipFill>
        <p:spPr bwMode="auto">
          <a:xfrm>
            <a:off x="1828800" y="5757450"/>
            <a:ext cx="1085850" cy="1062451"/>
          </a:xfrm>
          <a:prstGeom prst="rect">
            <a:avLst/>
          </a:prstGeom>
          <a:noFill/>
          <a:ln w="9525">
            <a:noFill/>
            <a:miter lim="800000"/>
            <a:headEnd/>
            <a:tailEnd/>
          </a:ln>
        </p:spPr>
      </p:pic>
      <p:sp>
        <p:nvSpPr>
          <p:cNvPr id="8" name="Rectangle 7">
            <a:extLst>
              <a:ext uri="{FF2B5EF4-FFF2-40B4-BE49-F238E27FC236}">
                <a16:creationId xmlns:a16="http://schemas.microsoft.com/office/drawing/2014/main" id="{E81E2101-6897-4E23-A24F-F5CA12E2FB22}"/>
              </a:ext>
            </a:extLst>
          </p:cNvPr>
          <p:cNvSpPr/>
          <p:nvPr/>
        </p:nvSpPr>
        <p:spPr>
          <a:xfrm>
            <a:off x="2457450" y="5896571"/>
            <a:ext cx="4572000" cy="923330"/>
          </a:xfrm>
          <a:prstGeom prst="rect">
            <a:avLst/>
          </a:prstGeom>
        </p:spPr>
        <p:txBody>
          <a:bodyPr>
            <a:spAutoFit/>
          </a:bodyPr>
          <a:lstStyle/>
          <a:p>
            <a:pPr algn="ctr">
              <a:spcAft>
                <a:spcPts val="0"/>
              </a:spcAft>
              <a:tabLst>
                <a:tab pos="2971800" algn="ctr"/>
                <a:tab pos="5943600" algn="r"/>
              </a:tabLst>
            </a:pPr>
            <a:r>
              <a:rPr lang="en-GB"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University of Sarajevo </a:t>
            </a:r>
            <a:endParaRPr lang="hr-BA" sz="3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en-GB" b="1" dirty="0" err="1">
                <a:solidFill>
                  <a:schemeClr val="tx2">
                    <a:lumMod val="75000"/>
                  </a:schemeClr>
                </a:solidFill>
                <a:latin typeface="Times New Roman" panose="02020603050405020304" pitchFamily="18" charset="0"/>
                <a:ea typeface="Times New Roman" panose="02020603050405020304" pitchFamily="18" charset="0"/>
              </a:rPr>
              <a:t>Obala</a:t>
            </a:r>
            <a:r>
              <a:rPr lang="en-GB" b="1" dirty="0">
                <a:solidFill>
                  <a:schemeClr val="tx2">
                    <a:lumMod val="75000"/>
                  </a:schemeClr>
                </a:solidFill>
                <a:latin typeface="Times New Roman" panose="02020603050405020304" pitchFamily="18" charset="0"/>
                <a:ea typeface="Times New Roman" panose="02020603050405020304" pitchFamily="18" charset="0"/>
              </a:rPr>
              <a:t> </a:t>
            </a:r>
            <a:r>
              <a:rPr lang="en-GB" b="1" dirty="0" err="1">
                <a:solidFill>
                  <a:schemeClr val="tx2">
                    <a:lumMod val="75000"/>
                  </a:schemeClr>
                </a:solidFill>
                <a:latin typeface="Times New Roman" panose="02020603050405020304" pitchFamily="18" charset="0"/>
                <a:ea typeface="Times New Roman" panose="02020603050405020304" pitchFamily="18" charset="0"/>
              </a:rPr>
              <a:t>Kulina</a:t>
            </a:r>
            <a:r>
              <a:rPr lang="en-GB" b="1" dirty="0">
                <a:solidFill>
                  <a:schemeClr val="tx2">
                    <a:lumMod val="75000"/>
                  </a:schemeClr>
                </a:solidFill>
                <a:latin typeface="Times New Roman" panose="02020603050405020304" pitchFamily="18" charset="0"/>
                <a:ea typeface="Times New Roman" panose="02020603050405020304" pitchFamily="18" charset="0"/>
              </a:rPr>
              <a:t> </a:t>
            </a:r>
            <a:r>
              <a:rPr lang="en-GB" b="1" dirty="0" err="1">
                <a:solidFill>
                  <a:schemeClr val="tx2">
                    <a:lumMod val="75000"/>
                  </a:schemeClr>
                </a:solidFill>
                <a:latin typeface="Times New Roman" panose="02020603050405020304" pitchFamily="18" charset="0"/>
                <a:ea typeface="Times New Roman" panose="02020603050405020304" pitchFamily="18" charset="0"/>
              </a:rPr>
              <a:t>bana</a:t>
            </a:r>
            <a:r>
              <a:rPr lang="en-GB" b="1" dirty="0">
                <a:solidFill>
                  <a:schemeClr val="tx2">
                    <a:lumMod val="75000"/>
                  </a:schemeClr>
                </a:solidFill>
                <a:latin typeface="Times New Roman" panose="02020603050405020304" pitchFamily="18" charset="0"/>
                <a:ea typeface="Times New Roman" panose="02020603050405020304" pitchFamily="18" charset="0"/>
              </a:rPr>
              <a:t> 7/II</a:t>
            </a:r>
            <a:br>
              <a:rPr lang="en-GB" b="1" dirty="0">
                <a:solidFill>
                  <a:schemeClr val="tx2">
                    <a:lumMod val="75000"/>
                  </a:schemeClr>
                </a:solidFill>
                <a:latin typeface="Times New Roman" panose="02020603050405020304" pitchFamily="18" charset="0"/>
                <a:ea typeface="Times New Roman" panose="02020603050405020304" pitchFamily="18" charset="0"/>
              </a:rPr>
            </a:br>
            <a:r>
              <a:rPr lang="en-GB" b="1" dirty="0">
                <a:solidFill>
                  <a:schemeClr val="tx2">
                    <a:lumMod val="75000"/>
                  </a:schemeClr>
                </a:solidFill>
                <a:latin typeface="Times New Roman" panose="02020603050405020304" pitchFamily="18" charset="0"/>
                <a:ea typeface="Times New Roman" panose="02020603050405020304" pitchFamily="18" charset="0"/>
              </a:rPr>
              <a:t>71000 Sarajevo</a:t>
            </a:r>
            <a:endParaRPr lang="hr-BA" b="1" dirty="0">
              <a:solidFill>
                <a:schemeClr val="tx2">
                  <a:lumMod val="75000"/>
                </a:schemeClr>
              </a:solidFill>
            </a:endParaRPr>
          </a:p>
        </p:txBody>
      </p:sp>
    </p:spTree>
    <p:extLst>
      <p:ext uri="{BB962C8B-B14F-4D97-AF65-F5344CB8AC3E}">
        <p14:creationId xmlns:p14="http://schemas.microsoft.com/office/powerpoint/2010/main" val="953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C7D1F6-B435-47A7-895F-C98E0F2C333B}"/>
              </a:ext>
            </a:extLst>
          </p:cNvPr>
          <p:cNvGraphicFramePr>
            <a:graphicFrameLocks noGrp="1"/>
          </p:cNvGraphicFramePr>
          <p:nvPr>
            <p:ph idx="1"/>
            <p:extLst>
              <p:ext uri="{D42A27DB-BD31-4B8C-83A1-F6EECF244321}">
                <p14:modId xmlns:p14="http://schemas.microsoft.com/office/powerpoint/2010/main" val="109638331"/>
              </p:ext>
            </p:extLst>
          </p:nvPr>
        </p:nvGraphicFramePr>
        <p:xfrm>
          <a:off x="1588770" y="1716309"/>
          <a:ext cx="5966460" cy="4745992"/>
        </p:xfrm>
        <a:graphic>
          <a:graphicData uri="http://schemas.openxmlformats.org/drawingml/2006/table">
            <a:tbl>
              <a:tblPr firstRow="1" firstCol="1" bandRow="1">
                <a:tableStyleId>{5C22544A-7EE6-4342-B048-85BDC9FD1C3A}</a:tableStyleId>
              </a:tblPr>
              <a:tblGrid>
                <a:gridCol w="3038475">
                  <a:extLst>
                    <a:ext uri="{9D8B030D-6E8A-4147-A177-3AD203B41FA5}">
                      <a16:colId xmlns:a16="http://schemas.microsoft.com/office/drawing/2014/main" val="2373350887"/>
                    </a:ext>
                  </a:extLst>
                </a:gridCol>
                <a:gridCol w="2927985">
                  <a:extLst>
                    <a:ext uri="{9D8B030D-6E8A-4147-A177-3AD203B41FA5}">
                      <a16:colId xmlns:a16="http://schemas.microsoft.com/office/drawing/2014/main" val="2772944292"/>
                    </a:ext>
                  </a:extLst>
                </a:gridCol>
              </a:tblGrid>
              <a:tr h="228600">
                <a:tc>
                  <a:txBody>
                    <a:bodyPr/>
                    <a:lstStyle/>
                    <a:p>
                      <a:pPr>
                        <a:lnSpc>
                          <a:spcPct val="107000"/>
                        </a:lnSpc>
                        <a:spcAft>
                          <a:spcPts val="0"/>
                        </a:spcAft>
                      </a:pPr>
                      <a:r>
                        <a:rPr lang="en-GB" sz="1400">
                          <a:effectLst/>
                        </a:rPr>
                        <a:t>Agronomical University Tirana</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Faculty of Forestry Sciences</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041937"/>
                  </a:ext>
                </a:extLst>
              </a:tr>
              <a:tr h="228600">
                <a:tc>
                  <a:txBody>
                    <a:bodyPr/>
                    <a:lstStyle/>
                    <a:p>
                      <a:pPr>
                        <a:lnSpc>
                          <a:spcPct val="107000"/>
                        </a:lnSpc>
                        <a:spcAft>
                          <a:spcPts val="0"/>
                        </a:spcAft>
                      </a:pPr>
                      <a:r>
                        <a:rPr lang="en-GB" sz="1400">
                          <a:effectLst/>
                        </a:rPr>
                        <a:t>International Burch University</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 </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569122"/>
                  </a:ext>
                </a:extLst>
              </a:tr>
              <a:tr h="228600">
                <a:tc>
                  <a:txBody>
                    <a:bodyPr/>
                    <a:lstStyle/>
                    <a:p>
                      <a:pPr>
                        <a:lnSpc>
                          <a:spcPct val="107000"/>
                        </a:lnSpc>
                        <a:spcAft>
                          <a:spcPts val="0"/>
                        </a:spcAft>
                      </a:pPr>
                      <a:r>
                        <a:rPr lang="en-GB" sz="1400">
                          <a:effectLst/>
                        </a:rPr>
                        <a:t>Polytechnical University Tirana</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Faculty of Geology and Mine</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158829"/>
                  </a:ext>
                </a:extLst>
              </a:tr>
              <a:tr h="228600">
                <a:tc>
                  <a:txBody>
                    <a:bodyPr/>
                    <a:lstStyle/>
                    <a:p>
                      <a:pPr>
                        <a:lnSpc>
                          <a:spcPct val="107000"/>
                        </a:lnSpc>
                        <a:spcAft>
                          <a:spcPts val="0"/>
                        </a:spcAft>
                      </a:pPr>
                      <a:r>
                        <a:rPr lang="en-GB" sz="1400">
                          <a:effectLst/>
                        </a:rPr>
                        <a:t>University of Tuzla</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Faculty of Mine, Geology and Civil Engineering</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2519286"/>
                  </a:ext>
                </a:extLst>
              </a:tr>
              <a:tr h="228600">
                <a:tc>
                  <a:txBody>
                    <a:bodyPr/>
                    <a:lstStyle/>
                    <a:p>
                      <a:pPr>
                        <a:lnSpc>
                          <a:spcPct val="107000"/>
                        </a:lnSpc>
                        <a:spcAft>
                          <a:spcPts val="0"/>
                        </a:spcAft>
                      </a:pPr>
                      <a:r>
                        <a:rPr lang="en-GB" sz="1400">
                          <a:effectLst/>
                        </a:rPr>
                        <a:t>University of Applied Sciences Bochum</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 </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21858"/>
                  </a:ext>
                </a:extLst>
              </a:tr>
              <a:tr h="228600">
                <a:tc>
                  <a:txBody>
                    <a:bodyPr/>
                    <a:lstStyle/>
                    <a:p>
                      <a:pPr>
                        <a:lnSpc>
                          <a:spcPct val="107000"/>
                        </a:lnSpc>
                        <a:spcAft>
                          <a:spcPts val="0"/>
                        </a:spcAft>
                      </a:pPr>
                      <a:r>
                        <a:rPr lang="en-GB" sz="1400">
                          <a:solidFill>
                            <a:schemeClr val="accent4">
                              <a:lumMod val="75000"/>
                            </a:schemeClr>
                          </a:solidFill>
                          <a:effectLst/>
                        </a:rPr>
                        <a:t>University of Bihać</a:t>
                      </a:r>
                      <a:endParaRPr lang="hr-BA"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solidFill>
                            <a:schemeClr val="accent4">
                              <a:lumMod val="75000"/>
                            </a:schemeClr>
                          </a:solidFill>
                          <a:effectLst/>
                        </a:rPr>
                        <a:t>Technical Faculty</a:t>
                      </a:r>
                      <a:endParaRPr lang="hr-BA"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267807"/>
                  </a:ext>
                </a:extLst>
              </a:tr>
              <a:tr h="228600">
                <a:tc>
                  <a:txBody>
                    <a:bodyPr/>
                    <a:lstStyle/>
                    <a:p>
                      <a:pPr>
                        <a:lnSpc>
                          <a:spcPct val="107000"/>
                        </a:lnSpc>
                        <a:spcAft>
                          <a:spcPts val="0"/>
                        </a:spcAft>
                      </a:pPr>
                      <a:r>
                        <a:rPr lang="en-GB" sz="1400">
                          <a:solidFill>
                            <a:schemeClr val="accent4">
                              <a:lumMod val="75000"/>
                            </a:schemeClr>
                          </a:solidFill>
                          <a:effectLst/>
                        </a:rPr>
                        <a:t>University of Montenegro</a:t>
                      </a:r>
                      <a:endParaRPr lang="hr-BA" sz="110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dirty="0">
                          <a:solidFill>
                            <a:schemeClr val="accent4">
                              <a:lumMod val="75000"/>
                            </a:schemeClr>
                          </a:solidFill>
                          <a:effectLst/>
                        </a:rPr>
                        <a:t>Biotechnical Faculty</a:t>
                      </a:r>
                      <a:endParaRPr lang="hr-BA"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391681"/>
                  </a:ext>
                </a:extLst>
              </a:tr>
              <a:tr h="228600">
                <a:tc>
                  <a:txBody>
                    <a:bodyPr/>
                    <a:lstStyle/>
                    <a:p>
                      <a:pPr>
                        <a:lnSpc>
                          <a:spcPct val="107000"/>
                        </a:lnSpc>
                        <a:spcAft>
                          <a:spcPts val="0"/>
                        </a:spcAft>
                      </a:pPr>
                      <a:r>
                        <a:rPr lang="en-GB" sz="1400" dirty="0">
                          <a:solidFill>
                            <a:srgbClr val="FF0000"/>
                          </a:solidFill>
                          <a:effectLst/>
                        </a:rPr>
                        <a:t>University of </a:t>
                      </a:r>
                      <a:r>
                        <a:rPr lang="en-GB" sz="1400" dirty="0" err="1">
                          <a:solidFill>
                            <a:srgbClr val="FF0000"/>
                          </a:solidFill>
                          <a:effectLst/>
                        </a:rPr>
                        <a:t>Niš</a:t>
                      </a:r>
                      <a:endParaRPr lang="hr-B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Faculty of Civil Engineering and Architecture</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089281"/>
                  </a:ext>
                </a:extLst>
              </a:tr>
              <a:tr h="228600">
                <a:tc>
                  <a:txBody>
                    <a:bodyPr/>
                    <a:lstStyle/>
                    <a:p>
                      <a:pPr>
                        <a:lnSpc>
                          <a:spcPct val="107000"/>
                        </a:lnSpc>
                        <a:spcAft>
                          <a:spcPts val="0"/>
                        </a:spcAft>
                      </a:pPr>
                      <a:r>
                        <a:rPr lang="en-GB" sz="1400" dirty="0">
                          <a:solidFill>
                            <a:srgbClr val="FF0000"/>
                          </a:solidFill>
                          <a:effectLst/>
                        </a:rPr>
                        <a:t>University of Messina</a:t>
                      </a:r>
                      <a:endParaRPr lang="hr-B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 </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914164"/>
                  </a:ext>
                </a:extLst>
              </a:tr>
              <a:tr h="228600">
                <a:tc>
                  <a:txBody>
                    <a:bodyPr/>
                    <a:lstStyle/>
                    <a:p>
                      <a:pPr>
                        <a:lnSpc>
                          <a:spcPct val="107000"/>
                        </a:lnSpc>
                        <a:spcAft>
                          <a:spcPts val="0"/>
                        </a:spcAft>
                      </a:pPr>
                      <a:r>
                        <a:rPr lang="en-GB" sz="1400" dirty="0">
                          <a:effectLst/>
                        </a:rPr>
                        <a:t>University of </a:t>
                      </a:r>
                      <a:r>
                        <a:rPr lang="en-GB" sz="1400" dirty="0" err="1">
                          <a:effectLst/>
                        </a:rPr>
                        <a:t>Priština</a:t>
                      </a:r>
                      <a:r>
                        <a:rPr lang="en-GB" sz="1400" dirty="0">
                          <a:effectLst/>
                        </a:rPr>
                        <a:t> in Kosovska Mitrovica</a:t>
                      </a:r>
                      <a:endParaRPr lang="hr-B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Technical Faculty</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9421504"/>
                  </a:ext>
                </a:extLst>
              </a:tr>
              <a:tr h="228600">
                <a:tc>
                  <a:txBody>
                    <a:bodyPr/>
                    <a:lstStyle/>
                    <a:p>
                      <a:pPr>
                        <a:lnSpc>
                          <a:spcPct val="107000"/>
                        </a:lnSpc>
                        <a:spcAft>
                          <a:spcPts val="0"/>
                        </a:spcAft>
                      </a:pPr>
                      <a:r>
                        <a:rPr lang="en-GB" sz="1400" dirty="0">
                          <a:solidFill>
                            <a:srgbClr val="FF0000"/>
                          </a:solidFill>
                          <a:effectLst/>
                        </a:rPr>
                        <a:t>University of Sarajevo</a:t>
                      </a:r>
                      <a:endParaRPr lang="hr-BA"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Centre for Interdisciplinary Studies</a:t>
                      </a:r>
                      <a:endParaRPr lang="hr-BA" sz="1100">
                        <a:effectLst/>
                      </a:endParaRPr>
                    </a:p>
                    <a:p>
                      <a:pPr>
                        <a:lnSpc>
                          <a:spcPct val="107000"/>
                        </a:lnSpc>
                        <a:spcAft>
                          <a:spcPts val="0"/>
                        </a:spcAft>
                      </a:pPr>
                      <a:r>
                        <a:rPr lang="en-GB" sz="1400">
                          <a:effectLst/>
                        </a:rPr>
                        <a:t>Faculty of Agronomy and Food Sciences</a:t>
                      </a:r>
                      <a:endParaRPr lang="hr-BA" sz="1100">
                        <a:effectLst/>
                      </a:endParaRPr>
                    </a:p>
                    <a:p>
                      <a:pPr>
                        <a:lnSpc>
                          <a:spcPct val="107000"/>
                        </a:lnSpc>
                        <a:spcAft>
                          <a:spcPts val="0"/>
                        </a:spcAft>
                      </a:pPr>
                      <a:r>
                        <a:rPr lang="en-GB" sz="1400">
                          <a:effectLst/>
                        </a:rPr>
                        <a:t>Faculty of Criminalistics, Criminology and Safety Sciences </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8773655"/>
                  </a:ext>
                </a:extLst>
              </a:tr>
              <a:tr h="228600">
                <a:tc>
                  <a:txBody>
                    <a:bodyPr/>
                    <a:lstStyle/>
                    <a:p>
                      <a:pPr>
                        <a:lnSpc>
                          <a:spcPct val="107000"/>
                        </a:lnSpc>
                        <a:spcAft>
                          <a:spcPts val="0"/>
                        </a:spcAft>
                      </a:pPr>
                      <a:r>
                        <a:rPr lang="en-GB" sz="1400">
                          <a:effectLst/>
                        </a:rPr>
                        <a:t>University of Ukshin Hoti in Prizren</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a:effectLst/>
                        </a:rPr>
                        <a:t>Faculty of Computer Sciences</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440741"/>
                  </a:ext>
                </a:extLst>
              </a:tr>
              <a:tr h="228600">
                <a:tc>
                  <a:txBody>
                    <a:bodyPr/>
                    <a:lstStyle/>
                    <a:p>
                      <a:pPr>
                        <a:lnSpc>
                          <a:spcPct val="107000"/>
                        </a:lnSpc>
                        <a:spcAft>
                          <a:spcPts val="0"/>
                        </a:spcAft>
                      </a:pPr>
                      <a:r>
                        <a:rPr lang="en-GB" sz="1400">
                          <a:effectLst/>
                        </a:rPr>
                        <a:t>University of Zagreb</a:t>
                      </a:r>
                      <a:endParaRPr lang="hr-B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400" dirty="0">
                          <a:effectLst/>
                        </a:rPr>
                        <a:t>Faculty of Geodesy</a:t>
                      </a:r>
                      <a:endParaRPr lang="hr-BA" sz="1100" dirty="0">
                        <a:effectLst/>
                      </a:endParaRPr>
                    </a:p>
                    <a:p>
                      <a:pPr>
                        <a:lnSpc>
                          <a:spcPct val="107000"/>
                        </a:lnSpc>
                        <a:spcAft>
                          <a:spcPts val="0"/>
                        </a:spcAft>
                      </a:pPr>
                      <a:r>
                        <a:rPr lang="en-GB" sz="1400" dirty="0">
                          <a:effectLst/>
                        </a:rPr>
                        <a:t>Faculty of Geotechnical Engineering</a:t>
                      </a:r>
                      <a:endParaRPr lang="hr-B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6949646"/>
                  </a:ext>
                </a:extLst>
              </a:tr>
            </a:tbl>
          </a:graphicData>
        </a:graphic>
      </p:graphicFrame>
      <p:sp>
        <p:nvSpPr>
          <p:cNvPr id="4" name="Slide Number Placeholder 3">
            <a:extLst>
              <a:ext uri="{FF2B5EF4-FFF2-40B4-BE49-F238E27FC236}">
                <a16:creationId xmlns:a16="http://schemas.microsoft.com/office/drawing/2014/main" id="{96682921-7089-46D5-901F-CA08EBEDE871}"/>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Naslov 1">
            <a:extLst>
              <a:ext uri="{FF2B5EF4-FFF2-40B4-BE49-F238E27FC236}">
                <a16:creationId xmlns:a16="http://schemas.microsoft.com/office/drawing/2014/main" id="{191ED626-AB5C-432B-82E8-65E35AD9B9CB}"/>
              </a:ext>
            </a:extLst>
          </p:cNvPr>
          <p:cNvSpPr txBox="1">
            <a:spLocks/>
          </p:cNvSpPr>
          <p:nvPr/>
        </p:nvSpPr>
        <p:spPr>
          <a:xfrm>
            <a:off x="1371600" y="685800"/>
            <a:ext cx="7239000" cy="6096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3200" dirty="0"/>
              <a:t>MOGISMA partners</a:t>
            </a:r>
            <a:br>
              <a:rPr lang="bs-Latn-BA" sz="3200" dirty="0"/>
            </a:br>
            <a:r>
              <a:rPr lang="bs-Latn-BA" sz="3200" dirty="0"/>
              <a:t>still developing....</a:t>
            </a:r>
            <a:endParaRPr lang="hr-BA" sz="3200" dirty="0"/>
          </a:p>
        </p:txBody>
      </p:sp>
    </p:spTree>
    <p:extLst>
      <p:ext uri="{BB962C8B-B14F-4D97-AF65-F5344CB8AC3E}">
        <p14:creationId xmlns:p14="http://schemas.microsoft.com/office/powerpoint/2010/main" val="168474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83CBAC-CFC0-4818-BB75-1E588437F041}"/>
              </a:ext>
            </a:extLst>
          </p:cNvPr>
          <p:cNvSpPr txBox="1"/>
          <p:nvPr/>
        </p:nvSpPr>
        <p:spPr>
          <a:xfrm>
            <a:off x="0" y="5562600"/>
            <a:ext cx="9144000" cy="1295400"/>
          </a:xfrm>
          <a:prstGeom prst="rect">
            <a:avLst/>
          </a:prstGeom>
          <a:solidFill>
            <a:schemeClr val="accent6">
              <a:lumMod val="20000"/>
              <a:lumOff val="8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endParaRPr lang="hr-BA" dirty="0"/>
          </a:p>
        </p:txBody>
      </p:sp>
      <p:pic>
        <p:nvPicPr>
          <p:cNvPr id="12" name="Picture 11" descr="final_color.jpg"/>
          <p:cNvPicPr>
            <a:picLocks noChangeAspect="1"/>
          </p:cNvPicPr>
          <p:nvPr/>
        </p:nvPicPr>
        <p:blipFill>
          <a:blip r:embed="rId2" cstate="print"/>
          <a:stretch>
            <a:fillRect/>
          </a:stretch>
        </p:blipFill>
        <p:spPr>
          <a:xfrm>
            <a:off x="-1" y="38099"/>
            <a:ext cx="2171681" cy="1028691"/>
          </a:xfrm>
          <a:prstGeom prst="rect">
            <a:avLst/>
          </a:prstGeom>
        </p:spPr>
      </p:pic>
      <p:sp>
        <p:nvSpPr>
          <p:cNvPr id="3" name="Subtitle 2"/>
          <p:cNvSpPr>
            <a:spLocks noGrp="1"/>
          </p:cNvSpPr>
          <p:nvPr>
            <p:ph type="subTitle" idx="1"/>
          </p:nvPr>
        </p:nvSpPr>
        <p:spPr>
          <a:xfrm>
            <a:off x="1065741" y="3048000"/>
            <a:ext cx="6465094" cy="1337854"/>
          </a:xfrm>
        </p:spPr>
        <p:txBody>
          <a:bodyPr>
            <a:noAutofit/>
          </a:bodyPr>
          <a:lstStyle/>
          <a:p>
            <a:r>
              <a:rPr lang="en-US" altLang="sr-Latn-RS" sz="3600" dirty="0">
                <a:solidFill>
                  <a:schemeClr val="tx2">
                    <a:lumMod val="75000"/>
                  </a:schemeClr>
                </a:solidFill>
                <a:latin typeface="Book Antiqua" panose="02040602050305030304" pitchFamily="18" charset="0"/>
              </a:rPr>
              <a:t>Thank you for </a:t>
            </a:r>
            <a:r>
              <a:rPr lang="bs-Latn-BA" altLang="sr-Latn-RS" sz="3600" dirty="0">
                <a:solidFill>
                  <a:schemeClr val="tx2">
                    <a:lumMod val="75000"/>
                  </a:schemeClr>
                </a:solidFill>
                <a:latin typeface="Book Antiqua" panose="02040602050305030304" pitchFamily="18" charset="0"/>
              </a:rPr>
              <a:t>your </a:t>
            </a:r>
            <a:r>
              <a:rPr lang="en-US" altLang="sr-Latn-RS" sz="3600" dirty="0" err="1">
                <a:solidFill>
                  <a:schemeClr val="tx2">
                    <a:lumMod val="75000"/>
                  </a:schemeClr>
                </a:solidFill>
                <a:latin typeface="Book Antiqua" panose="02040602050305030304" pitchFamily="18" charset="0"/>
              </a:rPr>
              <a:t>att</a:t>
            </a:r>
            <a:r>
              <a:rPr lang="bs-Latn-BA" altLang="sr-Latn-RS" sz="3600" dirty="0">
                <a:solidFill>
                  <a:schemeClr val="tx2">
                    <a:lumMod val="75000"/>
                  </a:schemeClr>
                </a:solidFill>
                <a:latin typeface="Book Antiqua" panose="02040602050305030304" pitchFamily="18" charset="0"/>
              </a:rPr>
              <a:t>e</a:t>
            </a:r>
            <a:r>
              <a:rPr lang="en-US" altLang="sr-Latn-RS" sz="3600" dirty="0" err="1">
                <a:solidFill>
                  <a:schemeClr val="tx2">
                    <a:lumMod val="75000"/>
                  </a:schemeClr>
                </a:solidFill>
                <a:latin typeface="Book Antiqua" panose="02040602050305030304" pitchFamily="18" charset="0"/>
              </a:rPr>
              <a:t>ntion</a:t>
            </a:r>
            <a:r>
              <a:rPr lang="en-US" altLang="sr-Latn-RS" sz="3600" dirty="0">
                <a:solidFill>
                  <a:schemeClr val="tx2">
                    <a:lumMod val="75000"/>
                  </a:schemeClr>
                </a:solidFill>
                <a:latin typeface="Book Antiqua" panose="02040602050305030304" pitchFamily="18" charset="0"/>
              </a:rPr>
              <a:t>!</a:t>
            </a:r>
          </a:p>
        </p:txBody>
      </p:sp>
      <p:cxnSp>
        <p:nvCxnSpPr>
          <p:cNvPr id="5" name="Straight Connector 4"/>
          <p:cNvCxnSpPr/>
          <p:nvPr/>
        </p:nvCxnSpPr>
        <p:spPr>
          <a:xfrm>
            <a:off x="0" y="12954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eu_flag_co_funded_pos_[rgb]_right.jpg"/>
          <p:cNvPicPr/>
          <p:nvPr/>
        </p:nvPicPr>
        <p:blipFill>
          <a:blip r:embed="rId3" cstate="print"/>
          <a:stretch>
            <a:fillRect/>
          </a:stretch>
        </p:blipFill>
        <p:spPr>
          <a:xfrm>
            <a:off x="3200400" y="314687"/>
            <a:ext cx="2209800" cy="818849"/>
          </a:xfrm>
          <a:prstGeom prst="rect">
            <a:avLst/>
          </a:prstGeom>
        </p:spPr>
      </p:pic>
      <p:pic>
        <p:nvPicPr>
          <p:cNvPr id="16" name="Slika 15">
            <a:extLst>
              <a:ext uri="{FF2B5EF4-FFF2-40B4-BE49-F238E27FC236}">
                <a16:creationId xmlns:a16="http://schemas.microsoft.com/office/drawing/2014/main" id="{0F70853C-7A03-4680-9BAD-EB8D0909507B}"/>
              </a:ext>
            </a:extLst>
          </p:cNvPr>
          <p:cNvPicPr>
            <a:picLocks noChangeAspect="1"/>
          </p:cNvPicPr>
          <p:nvPr/>
        </p:nvPicPr>
        <p:blipFill rotWithShape="1">
          <a:blip r:embed="rId4"/>
          <a:srcRect r="59915" b="10631"/>
          <a:stretch/>
        </p:blipFill>
        <p:spPr>
          <a:xfrm>
            <a:off x="6444995" y="47465"/>
            <a:ext cx="2171681" cy="964904"/>
          </a:xfrm>
          <a:prstGeom prst="rect">
            <a:avLst/>
          </a:prstGeom>
        </p:spPr>
      </p:pic>
      <p:pic>
        <p:nvPicPr>
          <p:cNvPr id="17" name="Picture 16">
            <a:extLst>
              <a:ext uri="{FF2B5EF4-FFF2-40B4-BE49-F238E27FC236}">
                <a16:creationId xmlns:a16="http://schemas.microsoft.com/office/drawing/2014/main" id="{09899D67-D08D-4C0E-9C34-F6C704E5DB98}"/>
              </a:ext>
            </a:extLst>
          </p:cNvPr>
          <p:cNvPicPr/>
          <p:nvPr/>
        </p:nvPicPr>
        <p:blipFill>
          <a:blip r:embed="rId5"/>
          <a:srcRect/>
          <a:stretch>
            <a:fillRect/>
          </a:stretch>
        </p:blipFill>
        <p:spPr bwMode="auto">
          <a:xfrm>
            <a:off x="1828800" y="5757450"/>
            <a:ext cx="1085850" cy="1062451"/>
          </a:xfrm>
          <a:prstGeom prst="rect">
            <a:avLst/>
          </a:prstGeom>
          <a:noFill/>
          <a:ln w="9525">
            <a:noFill/>
            <a:miter lim="800000"/>
            <a:headEnd/>
            <a:tailEnd/>
          </a:ln>
        </p:spPr>
      </p:pic>
      <p:sp>
        <p:nvSpPr>
          <p:cNvPr id="8" name="Rectangle 7">
            <a:extLst>
              <a:ext uri="{FF2B5EF4-FFF2-40B4-BE49-F238E27FC236}">
                <a16:creationId xmlns:a16="http://schemas.microsoft.com/office/drawing/2014/main" id="{E81E2101-6897-4E23-A24F-F5CA12E2FB22}"/>
              </a:ext>
            </a:extLst>
          </p:cNvPr>
          <p:cNvSpPr/>
          <p:nvPr/>
        </p:nvSpPr>
        <p:spPr>
          <a:xfrm>
            <a:off x="2457450" y="5896571"/>
            <a:ext cx="4572000" cy="923330"/>
          </a:xfrm>
          <a:prstGeom prst="rect">
            <a:avLst/>
          </a:prstGeom>
        </p:spPr>
        <p:txBody>
          <a:bodyPr>
            <a:spAutoFit/>
          </a:bodyPr>
          <a:lstStyle/>
          <a:p>
            <a:pPr algn="ctr">
              <a:spcAft>
                <a:spcPts val="0"/>
              </a:spcAft>
              <a:tabLst>
                <a:tab pos="2971800" algn="ctr"/>
                <a:tab pos="5943600" algn="r"/>
              </a:tabLst>
            </a:pPr>
            <a:r>
              <a:rPr lang="en-GB"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University of Sarajevo </a:t>
            </a:r>
            <a:endParaRPr lang="hr-BA" sz="3200" b="1" dirty="0">
              <a:solidFill>
                <a:schemeClr val="tx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en-GB" b="1" dirty="0" err="1">
                <a:solidFill>
                  <a:schemeClr val="tx2">
                    <a:lumMod val="75000"/>
                  </a:schemeClr>
                </a:solidFill>
                <a:latin typeface="Times New Roman" panose="02020603050405020304" pitchFamily="18" charset="0"/>
                <a:ea typeface="Times New Roman" panose="02020603050405020304" pitchFamily="18" charset="0"/>
              </a:rPr>
              <a:t>Obala</a:t>
            </a:r>
            <a:r>
              <a:rPr lang="en-GB" b="1" dirty="0">
                <a:solidFill>
                  <a:schemeClr val="tx2">
                    <a:lumMod val="75000"/>
                  </a:schemeClr>
                </a:solidFill>
                <a:latin typeface="Times New Roman" panose="02020603050405020304" pitchFamily="18" charset="0"/>
                <a:ea typeface="Times New Roman" panose="02020603050405020304" pitchFamily="18" charset="0"/>
              </a:rPr>
              <a:t> </a:t>
            </a:r>
            <a:r>
              <a:rPr lang="en-GB" b="1" dirty="0" err="1">
                <a:solidFill>
                  <a:schemeClr val="tx2">
                    <a:lumMod val="75000"/>
                  </a:schemeClr>
                </a:solidFill>
                <a:latin typeface="Times New Roman" panose="02020603050405020304" pitchFamily="18" charset="0"/>
                <a:ea typeface="Times New Roman" panose="02020603050405020304" pitchFamily="18" charset="0"/>
              </a:rPr>
              <a:t>Kulina</a:t>
            </a:r>
            <a:r>
              <a:rPr lang="en-GB" b="1" dirty="0">
                <a:solidFill>
                  <a:schemeClr val="tx2">
                    <a:lumMod val="75000"/>
                  </a:schemeClr>
                </a:solidFill>
                <a:latin typeface="Times New Roman" panose="02020603050405020304" pitchFamily="18" charset="0"/>
                <a:ea typeface="Times New Roman" panose="02020603050405020304" pitchFamily="18" charset="0"/>
              </a:rPr>
              <a:t> </a:t>
            </a:r>
            <a:r>
              <a:rPr lang="en-GB" b="1" dirty="0" err="1">
                <a:solidFill>
                  <a:schemeClr val="tx2">
                    <a:lumMod val="75000"/>
                  </a:schemeClr>
                </a:solidFill>
                <a:latin typeface="Times New Roman" panose="02020603050405020304" pitchFamily="18" charset="0"/>
                <a:ea typeface="Times New Roman" panose="02020603050405020304" pitchFamily="18" charset="0"/>
              </a:rPr>
              <a:t>bana</a:t>
            </a:r>
            <a:r>
              <a:rPr lang="en-GB" b="1" dirty="0">
                <a:solidFill>
                  <a:schemeClr val="tx2">
                    <a:lumMod val="75000"/>
                  </a:schemeClr>
                </a:solidFill>
                <a:latin typeface="Times New Roman" panose="02020603050405020304" pitchFamily="18" charset="0"/>
                <a:ea typeface="Times New Roman" panose="02020603050405020304" pitchFamily="18" charset="0"/>
              </a:rPr>
              <a:t> 7/II</a:t>
            </a:r>
            <a:br>
              <a:rPr lang="en-GB" b="1" dirty="0">
                <a:solidFill>
                  <a:schemeClr val="tx2">
                    <a:lumMod val="75000"/>
                  </a:schemeClr>
                </a:solidFill>
                <a:latin typeface="Times New Roman" panose="02020603050405020304" pitchFamily="18" charset="0"/>
                <a:ea typeface="Times New Roman" panose="02020603050405020304" pitchFamily="18" charset="0"/>
              </a:rPr>
            </a:br>
            <a:r>
              <a:rPr lang="en-GB" b="1" dirty="0">
                <a:solidFill>
                  <a:schemeClr val="tx2">
                    <a:lumMod val="75000"/>
                  </a:schemeClr>
                </a:solidFill>
                <a:latin typeface="Times New Roman" panose="02020603050405020304" pitchFamily="18" charset="0"/>
                <a:ea typeface="Times New Roman" panose="02020603050405020304" pitchFamily="18" charset="0"/>
              </a:rPr>
              <a:t>71000 Sarajevo</a:t>
            </a:r>
            <a:endParaRPr lang="hr-BA" b="1" dirty="0">
              <a:solidFill>
                <a:schemeClr val="tx2">
                  <a:lumMod val="75000"/>
                </a:schemeClr>
              </a:solidFill>
            </a:endParaRPr>
          </a:p>
        </p:txBody>
      </p:sp>
    </p:spTree>
    <p:extLst>
      <p:ext uri="{BB962C8B-B14F-4D97-AF65-F5344CB8AC3E}">
        <p14:creationId xmlns:p14="http://schemas.microsoft.com/office/powerpoint/2010/main" val="195709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0"/>
            <a:ext cx="7696200" cy="368300"/>
          </a:xfrm>
        </p:spPr>
        <p:txBody>
          <a:bodyPr>
            <a:noAutofit/>
          </a:bodyPr>
          <a:lstStyle/>
          <a:p>
            <a:r>
              <a:rPr lang="bs-Latn-BA" sz="3200" dirty="0">
                <a:solidFill>
                  <a:srgbClr val="419182"/>
                </a:solidFill>
                <a:latin typeface="Book Antiqua" panose="02040602050305030304" pitchFamily="18" charset="0"/>
              </a:rPr>
              <a:t>Content</a:t>
            </a: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
        <p:nvSpPr>
          <p:cNvPr id="10" name="Title 1"/>
          <p:cNvSpPr txBox="1">
            <a:spLocks/>
          </p:cNvSpPr>
          <p:nvPr/>
        </p:nvSpPr>
        <p:spPr>
          <a:xfrm>
            <a:off x="1981200" y="152400"/>
            <a:ext cx="5562600" cy="380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002060"/>
                </a:solidFill>
                <a:latin typeface="Book Antiqua" panose="02040602050305030304" pitchFamily="18" charset="0"/>
              </a:rPr>
              <a:t>Development of master curricula for natural disasters risk management in Western Balkan countries</a:t>
            </a:r>
            <a:endParaRPr lang="bs-Latn-BA" sz="1400" dirty="0">
              <a:solidFill>
                <a:srgbClr val="002060"/>
              </a:solidFill>
              <a:latin typeface="Book Antiqua" panose="02040602050305030304" pitchFamily="18" charset="0"/>
            </a:endParaRPr>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7467600" y="152400"/>
            <a:ext cx="1676400" cy="409575"/>
          </a:xfrm>
          <a:prstGeom prst="rect">
            <a:avLst/>
          </a:prstGeom>
        </p:spPr>
      </p:pic>
      <p:sp>
        <p:nvSpPr>
          <p:cNvPr id="11" name="Content Placeholder 2">
            <a:extLst>
              <a:ext uri="{FF2B5EF4-FFF2-40B4-BE49-F238E27FC236}">
                <a16:creationId xmlns:a16="http://schemas.microsoft.com/office/drawing/2014/main" id="{B3C20E17-6ED1-437F-88D9-C4AE77DAE85A}"/>
              </a:ext>
            </a:extLst>
          </p:cNvPr>
          <p:cNvSpPr>
            <a:spLocks noGrp="1"/>
          </p:cNvSpPr>
          <p:nvPr>
            <p:ph idx="1"/>
          </p:nvPr>
        </p:nvSpPr>
        <p:spPr>
          <a:xfrm>
            <a:off x="457200" y="1803399"/>
            <a:ext cx="8229600" cy="3149601"/>
          </a:xfrm>
        </p:spPr>
        <p:txBody>
          <a:bodyPr>
            <a:normAutofit lnSpcReduction="10000"/>
          </a:bodyPr>
          <a:lstStyle/>
          <a:p>
            <a:pPr marL="457200" indent="-457200">
              <a:lnSpc>
                <a:spcPct val="170000"/>
              </a:lnSpc>
              <a:buFont typeface="+mj-lt"/>
              <a:buAutoNum type="arabicPeriod"/>
            </a:pPr>
            <a:r>
              <a:rPr lang="bs-Latn-BA" sz="2000" dirty="0">
                <a:latin typeface="Book Antiqua" panose="02040602050305030304" pitchFamily="18" charset="0"/>
              </a:rPr>
              <a:t>Some information about Erasmus+ NatRisk project and BESTSDI</a:t>
            </a:r>
          </a:p>
          <a:p>
            <a:pPr marL="457200" indent="-457200">
              <a:lnSpc>
                <a:spcPct val="170000"/>
              </a:lnSpc>
              <a:buFont typeface="+mj-lt"/>
              <a:buAutoNum type="arabicPeriod"/>
            </a:pPr>
            <a:r>
              <a:rPr lang="bs-Latn-BA" sz="2000" dirty="0">
                <a:latin typeface="Book Antiqua" panose="02040602050305030304" pitchFamily="18" charset="0"/>
              </a:rPr>
              <a:t>Goals and Objectives of NatRisk and BESTSDI project important for developing a new project idea </a:t>
            </a:r>
          </a:p>
          <a:p>
            <a:pPr marL="457200" indent="-457200">
              <a:lnSpc>
                <a:spcPct val="170000"/>
              </a:lnSpc>
              <a:buFont typeface="+mj-lt"/>
              <a:buAutoNum type="arabicPeriod"/>
            </a:pPr>
            <a:r>
              <a:rPr lang="en-US" sz="2000" dirty="0">
                <a:latin typeface="Book Antiqua" panose="02040602050305030304" pitchFamily="18" charset="0"/>
              </a:rPr>
              <a:t>Inc</a:t>
            </a:r>
            <a:r>
              <a:rPr lang="bs-Latn-BA" sz="2000" dirty="0">
                <a:latin typeface="Book Antiqua" panose="02040602050305030304" pitchFamily="18" charset="0"/>
              </a:rPr>
              <a:t>lusion of</a:t>
            </a:r>
            <a:r>
              <a:rPr lang="en-US" sz="2000" dirty="0">
                <a:latin typeface="Book Antiqua" panose="02040602050305030304" pitchFamily="18" charset="0"/>
              </a:rPr>
              <a:t> the SDI into the curriculum of the new master course - Protection from Natural Disasters</a:t>
            </a:r>
            <a:endParaRPr lang="bs-Latn-BA" sz="2000" dirty="0">
              <a:latin typeface="Book Antiqua" panose="02040602050305030304" pitchFamily="18" charset="0"/>
            </a:endParaRPr>
          </a:p>
          <a:p>
            <a:pPr marL="457200" indent="-457200">
              <a:lnSpc>
                <a:spcPct val="170000"/>
              </a:lnSpc>
              <a:buFont typeface="+mj-lt"/>
              <a:buAutoNum type="arabicPeriod"/>
            </a:pPr>
            <a:r>
              <a:rPr lang="bs-Latn-BA" sz="2000" dirty="0">
                <a:latin typeface="Book Antiqua" panose="02040602050305030304" pitchFamily="18" charset="0"/>
              </a:rPr>
              <a:t>MOGISMA- a new Erasmus + project idea</a:t>
            </a:r>
            <a:endParaRPr lang="hr-BA" sz="2000" dirty="0">
              <a:latin typeface="Book Antiqua" panose="02040602050305030304" pitchFamily="18" charset="0"/>
            </a:endParaRPr>
          </a:p>
        </p:txBody>
      </p:sp>
    </p:spTree>
    <p:extLst>
      <p:ext uri="{BB962C8B-B14F-4D97-AF65-F5344CB8AC3E}">
        <p14:creationId xmlns:p14="http://schemas.microsoft.com/office/powerpoint/2010/main" val="361255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FC0E10-7452-4209-A309-F2A8513C53F4}"/>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a:extLst>
              <a:ext uri="{FF2B5EF4-FFF2-40B4-BE49-F238E27FC236}">
                <a16:creationId xmlns:a16="http://schemas.microsoft.com/office/drawing/2014/main" id="{CE65B0DB-36E8-40BF-83FA-0C7552F4737E}"/>
              </a:ext>
            </a:extLst>
          </p:cNvPr>
          <p:cNvPicPr>
            <a:picLocks noChangeAspect="1"/>
          </p:cNvPicPr>
          <p:nvPr/>
        </p:nvPicPr>
        <p:blipFill>
          <a:blip r:embed="rId2"/>
          <a:stretch>
            <a:fillRect/>
          </a:stretch>
        </p:blipFill>
        <p:spPr>
          <a:xfrm>
            <a:off x="11097" y="609600"/>
            <a:ext cx="3974334" cy="2971800"/>
          </a:xfrm>
          <a:prstGeom prst="rect">
            <a:avLst/>
          </a:prstGeom>
        </p:spPr>
      </p:pic>
      <p:pic>
        <p:nvPicPr>
          <p:cNvPr id="6" name="Picture 5">
            <a:extLst>
              <a:ext uri="{FF2B5EF4-FFF2-40B4-BE49-F238E27FC236}">
                <a16:creationId xmlns:a16="http://schemas.microsoft.com/office/drawing/2014/main" id="{5844CD29-E942-4203-A433-C231E6FADA9F}"/>
              </a:ext>
            </a:extLst>
          </p:cNvPr>
          <p:cNvPicPr>
            <a:picLocks noChangeAspect="1"/>
          </p:cNvPicPr>
          <p:nvPr/>
        </p:nvPicPr>
        <p:blipFill>
          <a:blip r:embed="rId3"/>
          <a:stretch>
            <a:fillRect/>
          </a:stretch>
        </p:blipFill>
        <p:spPr>
          <a:xfrm>
            <a:off x="112971" y="3301325"/>
            <a:ext cx="4621825" cy="3420150"/>
          </a:xfrm>
          <a:prstGeom prst="rect">
            <a:avLst/>
          </a:prstGeom>
        </p:spPr>
      </p:pic>
      <p:pic>
        <p:nvPicPr>
          <p:cNvPr id="7" name="Picture 7">
            <a:extLst>
              <a:ext uri="{FF2B5EF4-FFF2-40B4-BE49-F238E27FC236}">
                <a16:creationId xmlns:a16="http://schemas.microsoft.com/office/drawing/2014/main" id="{4E9B9C2B-B2FC-40D3-8DDD-0CF274A3FA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52765" y="746862"/>
            <a:ext cx="4277557" cy="2571479"/>
          </a:xfrm>
          <a:prstGeom prst="rect">
            <a:avLst/>
          </a:prstGeom>
        </p:spPr>
      </p:pic>
      <p:pic>
        <p:nvPicPr>
          <p:cNvPr id="8" name="Picture 3">
            <a:hlinkClick r:id="rId5"/>
            <a:extLst>
              <a:ext uri="{FF2B5EF4-FFF2-40B4-BE49-F238E27FC236}">
                <a16:creationId xmlns:a16="http://schemas.microsoft.com/office/drawing/2014/main" id="{04F5B03E-7C71-414E-BF72-2E4A8843B0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59569" y="3375847"/>
            <a:ext cx="3742907" cy="3154305"/>
          </a:xfrm>
          <a:prstGeom prst="rect">
            <a:avLst/>
          </a:prstGeom>
        </p:spPr>
      </p:pic>
      <p:pic>
        <p:nvPicPr>
          <p:cNvPr id="3" name="Slika 2">
            <a:extLst>
              <a:ext uri="{FF2B5EF4-FFF2-40B4-BE49-F238E27FC236}">
                <a16:creationId xmlns:a16="http://schemas.microsoft.com/office/drawing/2014/main" id="{112B5775-8353-4A42-9092-5495DCFCF320}"/>
              </a:ext>
            </a:extLst>
          </p:cNvPr>
          <p:cNvPicPr>
            <a:picLocks noChangeAspect="1"/>
          </p:cNvPicPr>
          <p:nvPr/>
        </p:nvPicPr>
        <p:blipFill rotWithShape="1">
          <a:blip r:embed="rId7"/>
          <a:srcRect r="59915" b="10631"/>
          <a:stretch/>
        </p:blipFill>
        <p:spPr>
          <a:xfrm>
            <a:off x="7966038" y="682439"/>
            <a:ext cx="1072875" cy="476691"/>
          </a:xfrm>
          <a:prstGeom prst="rect">
            <a:avLst/>
          </a:prstGeom>
        </p:spPr>
      </p:pic>
      <p:sp>
        <p:nvSpPr>
          <p:cNvPr id="2" name="Pravokutnik 1">
            <a:extLst>
              <a:ext uri="{FF2B5EF4-FFF2-40B4-BE49-F238E27FC236}">
                <a16:creationId xmlns:a16="http://schemas.microsoft.com/office/drawing/2014/main" id="{208CDA74-0592-48ED-B3A6-11B2CD403AB9}"/>
              </a:ext>
            </a:extLst>
          </p:cNvPr>
          <p:cNvSpPr/>
          <p:nvPr/>
        </p:nvSpPr>
        <p:spPr>
          <a:xfrm>
            <a:off x="567474" y="25266"/>
            <a:ext cx="8195525" cy="507255"/>
          </a:xfrm>
          <a:prstGeom prst="rect">
            <a:avLst/>
          </a:prstGeom>
          <a:solidFill>
            <a:schemeClr val="accent6">
              <a:lumMod val="20000"/>
              <a:lumOff val="80000"/>
            </a:schemeClr>
          </a:solidFill>
        </p:spPr>
        <p:txBody>
          <a:bodyPr wrap="square">
            <a:spAutoFit/>
          </a:bodyPr>
          <a:lstStyle/>
          <a:p>
            <a:pPr marL="457200" indent="-457200">
              <a:lnSpc>
                <a:spcPct val="170000"/>
              </a:lnSpc>
              <a:buFont typeface="+mj-lt"/>
              <a:buAutoNum type="arabicPeriod"/>
            </a:pPr>
            <a:r>
              <a:rPr lang="bs-Latn-BA" b="1" dirty="0">
                <a:solidFill>
                  <a:schemeClr val="tx2">
                    <a:lumMod val="75000"/>
                  </a:schemeClr>
                </a:solidFill>
                <a:latin typeface="Book Antiqua" panose="02040602050305030304" pitchFamily="18" charset="0"/>
              </a:rPr>
              <a:t>Some information about Erasmus+ NatRisk project and BESTSDI</a:t>
            </a:r>
          </a:p>
        </p:txBody>
      </p:sp>
    </p:spTree>
    <p:extLst>
      <p:ext uri="{BB962C8B-B14F-4D97-AF65-F5344CB8AC3E}">
        <p14:creationId xmlns:p14="http://schemas.microsoft.com/office/powerpoint/2010/main" val="280217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79357-6C0F-40EA-9BA5-4D5A9187417C}"/>
              </a:ext>
            </a:extLst>
          </p:cNvPr>
          <p:cNvPicPr>
            <a:picLocks noChangeAspect="1"/>
          </p:cNvPicPr>
          <p:nvPr/>
        </p:nvPicPr>
        <p:blipFill>
          <a:blip r:embed="rId2"/>
          <a:stretch>
            <a:fillRect/>
          </a:stretch>
        </p:blipFill>
        <p:spPr>
          <a:xfrm>
            <a:off x="25481" y="-35492"/>
            <a:ext cx="4800600" cy="3621786"/>
          </a:xfrm>
          <a:prstGeom prst="rect">
            <a:avLst/>
          </a:prstGeom>
        </p:spPr>
      </p:pic>
      <p:pic>
        <p:nvPicPr>
          <p:cNvPr id="6" name="Picture 5">
            <a:extLst>
              <a:ext uri="{FF2B5EF4-FFF2-40B4-BE49-F238E27FC236}">
                <a16:creationId xmlns:a16="http://schemas.microsoft.com/office/drawing/2014/main" id="{376C44FE-0DBF-4007-9812-9B5847C27C3F}"/>
              </a:ext>
            </a:extLst>
          </p:cNvPr>
          <p:cNvPicPr>
            <a:picLocks noChangeAspect="1"/>
          </p:cNvPicPr>
          <p:nvPr/>
        </p:nvPicPr>
        <p:blipFill rotWithShape="1">
          <a:blip r:embed="rId3"/>
          <a:srcRect t="21356"/>
          <a:stretch/>
        </p:blipFill>
        <p:spPr>
          <a:xfrm>
            <a:off x="25482" y="3615602"/>
            <a:ext cx="3558850" cy="2185377"/>
          </a:xfrm>
          <a:prstGeom prst="rect">
            <a:avLst/>
          </a:prstGeom>
        </p:spPr>
      </p:pic>
      <p:pic>
        <p:nvPicPr>
          <p:cNvPr id="2" name="Slika 1">
            <a:extLst>
              <a:ext uri="{FF2B5EF4-FFF2-40B4-BE49-F238E27FC236}">
                <a16:creationId xmlns:a16="http://schemas.microsoft.com/office/drawing/2014/main" id="{B281D66F-E470-4A3D-8274-97A0CF15494F}"/>
              </a:ext>
            </a:extLst>
          </p:cNvPr>
          <p:cNvPicPr>
            <a:picLocks noChangeAspect="1"/>
          </p:cNvPicPr>
          <p:nvPr/>
        </p:nvPicPr>
        <p:blipFill>
          <a:blip r:embed="rId4"/>
          <a:stretch>
            <a:fillRect/>
          </a:stretch>
        </p:blipFill>
        <p:spPr>
          <a:xfrm>
            <a:off x="4598907" y="12881"/>
            <a:ext cx="4519612" cy="2371725"/>
          </a:xfrm>
          <a:prstGeom prst="rect">
            <a:avLst/>
          </a:prstGeom>
        </p:spPr>
      </p:pic>
      <p:pic>
        <p:nvPicPr>
          <p:cNvPr id="7" name="Picture 4">
            <a:extLst>
              <a:ext uri="{FF2B5EF4-FFF2-40B4-BE49-F238E27FC236}">
                <a16:creationId xmlns:a16="http://schemas.microsoft.com/office/drawing/2014/main" id="{4966AC4C-8213-4D92-A274-D9F8A0DDACFA}"/>
              </a:ext>
            </a:extLst>
          </p:cNvPr>
          <p:cNvPicPr>
            <a:picLocks noChangeAspect="1"/>
          </p:cNvPicPr>
          <p:nvPr/>
        </p:nvPicPr>
        <p:blipFill rotWithShape="1">
          <a:blip r:embed="rId2"/>
          <a:srcRect t="28904" r="19048" b="60576"/>
          <a:stretch/>
        </p:blipFill>
        <p:spPr>
          <a:xfrm>
            <a:off x="152400" y="6448913"/>
            <a:ext cx="3886200" cy="381000"/>
          </a:xfrm>
          <a:prstGeom prst="rect">
            <a:avLst/>
          </a:prstGeom>
        </p:spPr>
      </p:pic>
      <p:sp>
        <p:nvSpPr>
          <p:cNvPr id="3" name="TekstniOkvir 2">
            <a:extLst>
              <a:ext uri="{FF2B5EF4-FFF2-40B4-BE49-F238E27FC236}">
                <a16:creationId xmlns:a16="http://schemas.microsoft.com/office/drawing/2014/main" id="{6F1F31BB-3F9F-4094-A906-F8E30E164F41}"/>
              </a:ext>
            </a:extLst>
          </p:cNvPr>
          <p:cNvSpPr txBox="1"/>
          <p:nvPr/>
        </p:nvSpPr>
        <p:spPr>
          <a:xfrm>
            <a:off x="383931" y="6130725"/>
            <a:ext cx="3200400" cy="369332"/>
          </a:xfrm>
          <a:prstGeom prst="rect">
            <a:avLst/>
          </a:prstGeom>
          <a:noFill/>
        </p:spPr>
        <p:txBody>
          <a:bodyPr wrap="square" rtlCol="0">
            <a:spAutoFit/>
          </a:bodyPr>
          <a:lstStyle/>
          <a:p>
            <a:r>
              <a:rPr lang="bs-Latn-BA" b="1" dirty="0"/>
              <a:t>Project coordinator: </a:t>
            </a:r>
            <a:endParaRPr lang="hr-BA" b="1" dirty="0"/>
          </a:p>
        </p:txBody>
      </p:sp>
      <p:pic>
        <p:nvPicPr>
          <p:cNvPr id="9" name="Slika 8">
            <a:extLst>
              <a:ext uri="{FF2B5EF4-FFF2-40B4-BE49-F238E27FC236}">
                <a16:creationId xmlns:a16="http://schemas.microsoft.com/office/drawing/2014/main" id="{EB252AA2-6D0D-41FD-8C74-B354FBB24F7A}"/>
              </a:ext>
            </a:extLst>
          </p:cNvPr>
          <p:cNvPicPr>
            <a:picLocks noChangeAspect="1"/>
          </p:cNvPicPr>
          <p:nvPr/>
        </p:nvPicPr>
        <p:blipFill rotWithShape="1">
          <a:blip r:embed="rId4"/>
          <a:srcRect t="45183"/>
          <a:stretch/>
        </p:blipFill>
        <p:spPr>
          <a:xfrm>
            <a:off x="4467836" y="658204"/>
            <a:ext cx="4585147" cy="1318976"/>
          </a:xfrm>
          <a:prstGeom prst="rect">
            <a:avLst/>
          </a:prstGeom>
        </p:spPr>
      </p:pic>
      <p:pic>
        <p:nvPicPr>
          <p:cNvPr id="10" name="Slika 9">
            <a:extLst>
              <a:ext uri="{FF2B5EF4-FFF2-40B4-BE49-F238E27FC236}">
                <a16:creationId xmlns:a16="http://schemas.microsoft.com/office/drawing/2014/main" id="{6A17F060-C968-4E59-BC97-8F5AA31B4DA6}"/>
              </a:ext>
            </a:extLst>
          </p:cNvPr>
          <p:cNvPicPr>
            <a:picLocks noChangeAspect="1"/>
          </p:cNvPicPr>
          <p:nvPr/>
        </p:nvPicPr>
        <p:blipFill>
          <a:blip r:embed="rId5"/>
          <a:stretch>
            <a:fillRect/>
          </a:stretch>
        </p:blipFill>
        <p:spPr>
          <a:xfrm>
            <a:off x="4485421" y="1728613"/>
            <a:ext cx="4254134" cy="1204484"/>
          </a:xfrm>
          <a:prstGeom prst="rect">
            <a:avLst/>
          </a:prstGeom>
        </p:spPr>
      </p:pic>
      <p:pic>
        <p:nvPicPr>
          <p:cNvPr id="11" name="Slika 10">
            <a:extLst>
              <a:ext uri="{FF2B5EF4-FFF2-40B4-BE49-F238E27FC236}">
                <a16:creationId xmlns:a16="http://schemas.microsoft.com/office/drawing/2014/main" id="{BB5C4F79-6613-45B8-8FEF-2202A17602DA}"/>
              </a:ext>
            </a:extLst>
          </p:cNvPr>
          <p:cNvPicPr>
            <a:picLocks noChangeAspect="1"/>
          </p:cNvPicPr>
          <p:nvPr/>
        </p:nvPicPr>
        <p:blipFill>
          <a:blip r:embed="rId6"/>
          <a:stretch>
            <a:fillRect/>
          </a:stretch>
        </p:blipFill>
        <p:spPr>
          <a:xfrm>
            <a:off x="4680648" y="2800597"/>
            <a:ext cx="4042751" cy="1500755"/>
          </a:xfrm>
          <a:prstGeom prst="rect">
            <a:avLst/>
          </a:prstGeom>
        </p:spPr>
      </p:pic>
      <p:pic>
        <p:nvPicPr>
          <p:cNvPr id="12" name="Slika 11">
            <a:extLst>
              <a:ext uri="{FF2B5EF4-FFF2-40B4-BE49-F238E27FC236}">
                <a16:creationId xmlns:a16="http://schemas.microsoft.com/office/drawing/2014/main" id="{5D9DB3A3-B36F-44BC-AF2B-73AEB1D8C123}"/>
              </a:ext>
            </a:extLst>
          </p:cNvPr>
          <p:cNvPicPr>
            <a:picLocks noChangeAspect="1"/>
          </p:cNvPicPr>
          <p:nvPr/>
        </p:nvPicPr>
        <p:blipFill>
          <a:blip r:embed="rId7"/>
          <a:stretch>
            <a:fillRect/>
          </a:stretch>
        </p:blipFill>
        <p:spPr>
          <a:xfrm>
            <a:off x="4450252" y="4301352"/>
            <a:ext cx="4186238" cy="1800225"/>
          </a:xfrm>
          <a:prstGeom prst="rect">
            <a:avLst/>
          </a:prstGeom>
        </p:spPr>
      </p:pic>
      <p:pic>
        <p:nvPicPr>
          <p:cNvPr id="14" name="Slika 13">
            <a:extLst>
              <a:ext uri="{FF2B5EF4-FFF2-40B4-BE49-F238E27FC236}">
                <a16:creationId xmlns:a16="http://schemas.microsoft.com/office/drawing/2014/main" id="{84106CAD-0064-437E-BA86-D1B32F685923}"/>
              </a:ext>
            </a:extLst>
          </p:cNvPr>
          <p:cNvPicPr>
            <a:picLocks noChangeAspect="1"/>
          </p:cNvPicPr>
          <p:nvPr/>
        </p:nvPicPr>
        <p:blipFill>
          <a:blip r:embed="rId8"/>
          <a:stretch>
            <a:fillRect/>
          </a:stretch>
        </p:blipFill>
        <p:spPr>
          <a:xfrm>
            <a:off x="4450252" y="6456581"/>
            <a:ext cx="3752850" cy="383503"/>
          </a:xfrm>
          <a:prstGeom prst="rect">
            <a:avLst/>
          </a:prstGeom>
        </p:spPr>
      </p:pic>
      <p:sp>
        <p:nvSpPr>
          <p:cNvPr id="4" name="TekstniOkvir 3">
            <a:extLst>
              <a:ext uri="{FF2B5EF4-FFF2-40B4-BE49-F238E27FC236}">
                <a16:creationId xmlns:a16="http://schemas.microsoft.com/office/drawing/2014/main" id="{54410644-FD18-4BC3-934D-91B7D2116F18}"/>
              </a:ext>
            </a:extLst>
          </p:cNvPr>
          <p:cNvSpPr txBox="1"/>
          <p:nvPr/>
        </p:nvSpPr>
        <p:spPr>
          <a:xfrm>
            <a:off x="383931" y="5517178"/>
            <a:ext cx="3711819" cy="461665"/>
          </a:xfrm>
          <a:prstGeom prst="rect">
            <a:avLst/>
          </a:prstGeom>
          <a:noFill/>
        </p:spPr>
        <p:txBody>
          <a:bodyPr wrap="square" rtlCol="0">
            <a:spAutoFit/>
          </a:bodyPr>
          <a:lstStyle/>
          <a:p>
            <a:r>
              <a:rPr lang="bs-Latn-BA" sz="1200" b="1" dirty="0">
                <a:solidFill>
                  <a:schemeClr val="tx2">
                    <a:lumMod val="75000"/>
                  </a:schemeClr>
                </a:solidFill>
                <a:latin typeface="Book Antiqua" panose="02040602050305030304" pitchFamily="18" charset="0"/>
              </a:rPr>
              <a:t>Associated partner:</a:t>
            </a:r>
          </a:p>
          <a:p>
            <a:r>
              <a:rPr lang="bs-Latn-BA" sz="1200" dirty="0">
                <a:solidFill>
                  <a:schemeClr val="tx2">
                    <a:lumMod val="75000"/>
                  </a:schemeClr>
                </a:solidFill>
                <a:latin typeface="Book Antiqua" panose="02040602050305030304" pitchFamily="18" charset="0"/>
              </a:rPr>
              <a:t>Republic Hydrometeorological Service of Serbia</a:t>
            </a:r>
            <a:endParaRPr lang="hr-BA" sz="1200" dirty="0">
              <a:solidFill>
                <a:schemeClr val="tx2">
                  <a:lumMod val="75000"/>
                </a:schemeClr>
              </a:solidFill>
              <a:latin typeface="Book Antiqua" panose="02040602050305030304" pitchFamily="18" charset="0"/>
            </a:endParaRPr>
          </a:p>
        </p:txBody>
      </p:sp>
      <p:pic>
        <p:nvPicPr>
          <p:cNvPr id="15" name="Picture 26" descr="http://www.natrisk.ni.ac.rs/images/logos/RHMZ.png">
            <a:extLst>
              <a:ext uri="{FF2B5EF4-FFF2-40B4-BE49-F238E27FC236}">
                <a16:creationId xmlns:a16="http://schemas.microsoft.com/office/drawing/2014/main" id="{0F3A6793-F6DC-4E6F-A627-395EE6603941}"/>
              </a:ext>
            </a:extLst>
          </p:cNvPr>
          <p:cNvPicPr>
            <a:picLocks noChangeAspect="1" noChangeArrowheads="1"/>
          </p:cNvPicPr>
          <p:nvPr/>
        </p:nvPicPr>
        <p:blipFill>
          <a:blip r:embed="rId9" cstate="print"/>
          <a:srcRect/>
          <a:stretch>
            <a:fillRect/>
          </a:stretch>
        </p:blipFill>
        <p:spPr bwMode="auto">
          <a:xfrm>
            <a:off x="80168" y="5648987"/>
            <a:ext cx="303763" cy="303763"/>
          </a:xfrm>
          <a:prstGeom prst="rect">
            <a:avLst/>
          </a:prstGeom>
          <a:noFill/>
        </p:spPr>
      </p:pic>
      <p:sp>
        <p:nvSpPr>
          <p:cNvPr id="13" name="TekstniOkvir 12">
            <a:extLst>
              <a:ext uri="{FF2B5EF4-FFF2-40B4-BE49-F238E27FC236}">
                <a16:creationId xmlns:a16="http://schemas.microsoft.com/office/drawing/2014/main" id="{35011C80-082C-472F-871F-F9D41B49337C}"/>
              </a:ext>
            </a:extLst>
          </p:cNvPr>
          <p:cNvSpPr txBox="1"/>
          <p:nvPr/>
        </p:nvSpPr>
        <p:spPr>
          <a:xfrm>
            <a:off x="4680648" y="6143221"/>
            <a:ext cx="3200400" cy="369332"/>
          </a:xfrm>
          <a:prstGeom prst="rect">
            <a:avLst/>
          </a:prstGeom>
          <a:solidFill>
            <a:srgbClr val="FFFFFF"/>
          </a:solidFill>
        </p:spPr>
        <p:txBody>
          <a:bodyPr wrap="square" rtlCol="0">
            <a:spAutoFit/>
          </a:bodyPr>
          <a:lstStyle/>
          <a:p>
            <a:r>
              <a:rPr lang="bs-Latn-BA" b="1" dirty="0"/>
              <a:t>Project coordinator: </a:t>
            </a:r>
            <a:endParaRPr lang="hr-BA" b="1" dirty="0"/>
          </a:p>
        </p:txBody>
      </p:sp>
    </p:spTree>
    <p:extLst>
      <p:ext uri="{BB962C8B-B14F-4D97-AF65-F5344CB8AC3E}">
        <p14:creationId xmlns:p14="http://schemas.microsoft.com/office/powerpoint/2010/main" val="334099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53" y="3815445"/>
            <a:ext cx="3273641" cy="418970"/>
          </a:xfrm>
        </p:spPr>
        <p:txBody>
          <a:bodyPr>
            <a:normAutofit/>
          </a:bodyPr>
          <a:lstStyle/>
          <a:p>
            <a:r>
              <a:rPr lang="bs-Latn-BA" sz="1500" dirty="0">
                <a:solidFill>
                  <a:srgbClr val="419182"/>
                </a:solidFill>
                <a:latin typeface="Book Antiqua" panose="02040602050305030304" pitchFamily="18" charset="0"/>
              </a:rPr>
              <a:t>Specific Objectives</a:t>
            </a:r>
          </a:p>
        </p:txBody>
      </p:sp>
      <p:sp>
        <p:nvSpPr>
          <p:cNvPr id="3" name="Content Placeholder 2"/>
          <p:cNvSpPr>
            <a:spLocks noGrp="1"/>
          </p:cNvSpPr>
          <p:nvPr>
            <p:ph idx="1"/>
          </p:nvPr>
        </p:nvSpPr>
        <p:spPr>
          <a:xfrm>
            <a:off x="401867" y="4349595"/>
            <a:ext cx="4185671" cy="1961160"/>
          </a:xfrm>
        </p:spPr>
        <p:txBody>
          <a:bodyPr>
            <a:noAutofit/>
          </a:bodyPr>
          <a:lstStyle/>
          <a:p>
            <a:pPr lvl="0" algn="just"/>
            <a:r>
              <a:rPr lang="en-GB" sz="1600" dirty="0">
                <a:solidFill>
                  <a:srgbClr val="002060"/>
                </a:solidFill>
                <a:latin typeface="Book Antiqua" panose="02040602050305030304" pitchFamily="18" charset="0"/>
              </a:rPr>
              <a:t>Develop</a:t>
            </a:r>
            <a:r>
              <a:rPr lang="sr-Latn-RS" sz="1600" dirty="0">
                <a:solidFill>
                  <a:srgbClr val="002060"/>
                </a:solidFill>
                <a:latin typeface="Book Antiqua" panose="02040602050305030304" pitchFamily="18" charset="0"/>
              </a:rPr>
              <a:t>ment</a:t>
            </a:r>
            <a:r>
              <a:rPr lang="en-GB" sz="1600" dirty="0">
                <a:solidFill>
                  <a:srgbClr val="002060"/>
                </a:solidFill>
                <a:latin typeface="Book Antiqua" panose="02040602050305030304" pitchFamily="18" charset="0"/>
              </a:rPr>
              <a:t> and implement</a:t>
            </a:r>
            <a:r>
              <a:rPr lang="sr-Latn-RS" sz="1600" dirty="0">
                <a:solidFill>
                  <a:srgbClr val="002060"/>
                </a:solidFill>
                <a:latin typeface="Book Antiqua" panose="02040602050305030304" pitchFamily="18" charset="0"/>
              </a:rPr>
              <a:t>ation</a:t>
            </a:r>
            <a:r>
              <a:rPr lang="en-GB" sz="1600" dirty="0">
                <a:solidFill>
                  <a:srgbClr val="002060"/>
                </a:solidFill>
                <a:latin typeface="Book Antiqua" panose="02040602050305030304" pitchFamily="18" charset="0"/>
              </a:rPr>
              <a:t> of the </a:t>
            </a:r>
            <a:r>
              <a:rPr lang="en-GB" sz="1600" b="1" dirty="0">
                <a:solidFill>
                  <a:srgbClr val="002060"/>
                </a:solidFill>
                <a:latin typeface="Book Antiqua" panose="02040602050305030304" pitchFamily="18" charset="0"/>
              </a:rPr>
              <a:t>new advanced master curricula in Natural Disasters Risk Management</a:t>
            </a:r>
            <a:r>
              <a:rPr lang="en-GB" sz="1600" dirty="0">
                <a:solidFill>
                  <a:srgbClr val="002060"/>
                </a:solidFill>
                <a:latin typeface="Book Antiqua" panose="02040602050305030304" pitchFamily="18" charset="0"/>
              </a:rPr>
              <a:t> (NDRM) in line with the Bologna requirements and national accreditation standards </a:t>
            </a:r>
            <a:endParaRPr lang="en-US" sz="1600" dirty="0">
              <a:solidFill>
                <a:srgbClr val="002060"/>
              </a:solidFill>
              <a:latin typeface="Book Antiqua" panose="02040602050305030304" pitchFamily="18" charset="0"/>
            </a:endParaRPr>
          </a:p>
          <a:p>
            <a:pPr algn="just"/>
            <a:r>
              <a:rPr lang="en-GB" sz="1600" b="1" dirty="0">
                <a:solidFill>
                  <a:srgbClr val="002060"/>
                </a:solidFill>
                <a:latin typeface="Book Antiqua" panose="02040602050305030304" pitchFamily="18" charset="0"/>
              </a:rPr>
              <a:t>Develop</a:t>
            </a:r>
            <a:r>
              <a:rPr lang="sr-Latn-RS" sz="1600" b="1" dirty="0">
                <a:solidFill>
                  <a:srgbClr val="002060"/>
                </a:solidFill>
                <a:latin typeface="Book Antiqua" panose="02040602050305030304" pitchFamily="18" charset="0"/>
              </a:rPr>
              <a:t>ment</a:t>
            </a:r>
            <a:r>
              <a:rPr lang="en-GB" sz="1600" b="1" dirty="0">
                <a:solidFill>
                  <a:srgbClr val="002060"/>
                </a:solidFill>
                <a:latin typeface="Book Antiqua" panose="02040602050305030304" pitchFamily="18" charset="0"/>
              </a:rPr>
              <a:t> of trainings </a:t>
            </a:r>
            <a:r>
              <a:rPr lang="en-GB" sz="1600" dirty="0">
                <a:solidFill>
                  <a:srgbClr val="002060"/>
                </a:solidFill>
                <a:latin typeface="Book Antiqua" panose="02040602050305030304" pitchFamily="18" charset="0"/>
              </a:rPr>
              <a:t>for the public sector and citizens for reaction in case of various natural disasters</a:t>
            </a:r>
            <a:endParaRPr lang="bs-Latn-BA" sz="1600" dirty="0">
              <a:solidFill>
                <a:srgbClr val="002060"/>
              </a:solidFill>
              <a:latin typeface="Book Antiqua" panose="02040602050305030304" pitchFamily="18" charset="0"/>
            </a:endParaRPr>
          </a:p>
        </p:txBody>
      </p:sp>
      <p:cxnSp>
        <p:nvCxnSpPr>
          <p:cNvPr id="7" name="Straight Connector 6"/>
          <p:cNvCxnSpPr/>
          <p:nvPr/>
        </p:nvCxnSpPr>
        <p:spPr>
          <a:xfrm>
            <a:off x="0" y="7239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pic>
        <p:nvPicPr>
          <p:cNvPr id="12" name="Picture 11" descr="final_color.jpg"/>
          <p:cNvPicPr>
            <a:picLocks noChangeAspect="1"/>
          </p:cNvPicPr>
          <p:nvPr/>
        </p:nvPicPr>
        <p:blipFill>
          <a:blip r:embed="rId2" cstate="print"/>
          <a:stretch>
            <a:fillRect/>
          </a:stretch>
        </p:blipFill>
        <p:spPr>
          <a:xfrm>
            <a:off x="0" y="0"/>
            <a:ext cx="1447800" cy="685800"/>
          </a:xfrm>
          <a:prstGeom prst="rect">
            <a:avLst/>
          </a:prstGeom>
        </p:spPr>
      </p:pic>
      <p:pic>
        <p:nvPicPr>
          <p:cNvPr id="13" name="Picture 12" descr="eu_flag_co_funded_pos_[rgb]_right.jpg"/>
          <p:cNvPicPr/>
          <p:nvPr/>
        </p:nvPicPr>
        <p:blipFill>
          <a:blip r:embed="rId3" cstate="print"/>
          <a:stretch>
            <a:fillRect/>
          </a:stretch>
        </p:blipFill>
        <p:spPr>
          <a:xfrm>
            <a:off x="3590720" y="110351"/>
            <a:ext cx="1895679" cy="575447"/>
          </a:xfrm>
          <a:prstGeom prst="rect">
            <a:avLst/>
          </a:prstGeom>
        </p:spPr>
      </p:pic>
      <p:sp>
        <p:nvSpPr>
          <p:cNvPr id="11" name="Content Placeholder 2">
            <a:extLst>
              <a:ext uri="{FF2B5EF4-FFF2-40B4-BE49-F238E27FC236}">
                <a16:creationId xmlns:a16="http://schemas.microsoft.com/office/drawing/2014/main" id="{4432DC7A-B264-46A0-8214-749B8206608F}"/>
              </a:ext>
            </a:extLst>
          </p:cNvPr>
          <p:cNvSpPr txBox="1">
            <a:spLocks/>
          </p:cNvSpPr>
          <p:nvPr/>
        </p:nvSpPr>
        <p:spPr>
          <a:xfrm>
            <a:off x="370468" y="2667298"/>
            <a:ext cx="3883241" cy="980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GB" altLang="en-US" sz="1600" b="1" dirty="0">
                <a:solidFill>
                  <a:srgbClr val="002060"/>
                </a:solidFill>
                <a:latin typeface="Book Antiqua" panose="02040602050305030304" pitchFamily="18" charset="0"/>
              </a:rPr>
              <a:t>Education of experts for prevention and management of natural disasters in the region of Western Balkan (WB) according to the national and EU policies.</a:t>
            </a:r>
            <a:endParaRPr lang="sr-Latn-RS" altLang="en-US" sz="1600" b="1" dirty="0">
              <a:solidFill>
                <a:srgbClr val="002060"/>
              </a:solidFill>
              <a:latin typeface="Book Antiqua" panose="02040602050305030304" pitchFamily="18" charset="0"/>
            </a:endParaRPr>
          </a:p>
          <a:p>
            <a:pPr>
              <a:buFont typeface="Arial" pitchFamily="34" charset="0"/>
              <a:buNone/>
            </a:pPr>
            <a:endParaRPr lang="sr-Latn-RS" sz="1600" dirty="0">
              <a:solidFill>
                <a:srgbClr val="002060"/>
              </a:solidFill>
              <a:latin typeface="Book Antiqua" panose="02040602050305030304" pitchFamily="18" charset="0"/>
            </a:endParaRPr>
          </a:p>
        </p:txBody>
      </p:sp>
      <p:sp>
        <p:nvSpPr>
          <p:cNvPr id="14" name="Title 1">
            <a:extLst>
              <a:ext uri="{FF2B5EF4-FFF2-40B4-BE49-F238E27FC236}">
                <a16:creationId xmlns:a16="http://schemas.microsoft.com/office/drawing/2014/main" id="{ED494016-49B4-4C6C-A2C8-78F09A565A88}"/>
              </a:ext>
            </a:extLst>
          </p:cNvPr>
          <p:cNvSpPr txBox="1">
            <a:spLocks/>
          </p:cNvSpPr>
          <p:nvPr/>
        </p:nvSpPr>
        <p:spPr>
          <a:xfrm>
            <a:off x="736553" y="1990323"/>
            <a:ext cx="2590800" cy="50981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1800" dirty="0">
                <a:solidFill>
                  <a:srgbClr val="419182"/>
                </a:solidFill>
                <a:latin typeface="Book Antiqua" panose="02040602050305030304" pitchFamily="18" charset="0"/>
              </a:rPr>
              <a:t>Overall Broader Objective of NatRisk Project</a:t>
            </a:r>
          </a:p>
        </p:txBody>
      </p:sp>
      <p:sp>
        <p:nvSpPr>
          <p:cNvPr id="15" name="Content Placeholder 2">
            <a:extLst>
              <a:ext uri="{FF2B5EF4-FFF2-40B4-BE49-F238E27FC236}">
                <a16:creationId xmlns:a16="http://schemas.microsoft.com/office/drawing/2014/main" id="{4DD842D8-6078-4CC9-92A4-9C12E9ED2ED5}"/>
              </a:ext>
            </a:extLst>
          </p:cNvPr>
          <p:cNvSpPr txBox="1">
            <a:spLocks/>
          </p:cNvSpPr>
          <p:nvPr/>
        </p:nvSpPr>
        <p:spPr>
          <a:xfrm>
            <a:off x="4890291" y="2858678"/>
            <a:ext cx="3883241" cy="9567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450"/>
              </a:spcAft>
              <a:buNone/>
            </a:pPr>
            <a:r>
              <a:rPr lang="en-GB" sz="1600" b="1" dirty="0">
                <a:solidFill>
                  <a:srgbClr val="002060"/>
                </a:solidFill>
                <a:latin typeface="Book Antiqua" panose="02040602050305030304" pitchFamily="18" charset="0"/>
              </a:rPr>
              <a:t>The wider objectives of the BESTSDI project is to improve the quality of higher education in Geographical Science and Technology field, SDI and geodesy</a:t>
            </a:r>
            <a:endParaRPr lang="hr-HR" sz="1600" b="1" dirty="0">
              <a:solidFill>
                <a:srgbClr val="002060"/>
              </a:solidFill>
              <a:latin typeface="Book Antiqua" panose="02040602050305030304" pitchFamily="18" charset="0"/>
            </a:endParaRPr>
          </a:p>
        </p:txBody>
      </p:sp>
      <p:sp>
        <p:nvSpPr>
          <p:cNvPr id="16" name="Title 1">
            <a:extLst>
              <a:ext uri="{FF2B5EF4-FFF2-40B4-BE49-F238E27FC236}">
                <a16:creationId xmlns:a16="http://schemas.microsoft.com/office/drawing/2014/main" id="{6B06FCE4-73D9-443D-ABA8-C5FF540B44D0}"/>
              </a:ext>
            </a:extLst>
          </p:cNvPr>
          <p:cNvSpPr txBox="1">
            <a:spLocks/>
          </p:cNvSpPr>
          <p:nvPr/>
        </p:nvSpPr>
        <p:spPr>
          <a:xfrm>
            <a:off x="5071529" y="1960194"/>
            <a:ext cx="3131156" cy="7278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1500" dirty="0">
                <a:solidFill>
                  <a:srgbClr val="419182"/>
                </a:solidFill>
                <a:latin typeface="Book Antiqua" panose="02040602050305030304" pitchFamily="18" charset="0"/>
              </a:rPr>
              <a:t>Overall Broader Objective of BESTSDI  Project</a:t>
            </a:r>
          </a:p>
        </p:txBody>
      </p:sp>
      <p:sp>
        <p:nvSpPr>
          <p:cNvPr id="17" name="Content Placeholder 2">
            <a:extLst>
              <a:ext uri="{FF2B5EF4-FFF2-40B4-BE49-F238E27FC236}">
                <a16:creationId xmlns:a16="http://schemas.microsoft.com/office/drawing/2014/main" id="{90708C5C-4D1B-4AFF-A861-7B09AF4937B7}"/>
              </a:ext>
            </a:extLst>
          </p:cNvPr>
          <p:cNvSpPr txBox="1">
            <a:spLocks/>
          </p:cNvSpPr>
          <p:nvPr/>
        </p:nvSpPr>
        <p:spPr>
          <a:xfrm>
            <a:off x="4734712" y="4427094"/>
            <a:ext cx="4194401" cy="2390351"/>
          </a:xfrm>
          <a:prstGeom prst="rect">
            <a:avLst/>
          </a:prstGeom>
        </p:spPr>
        <p:txBody>
          <a:bodyPr vert="horz" lIns="91440" tIns="45720" rIns="91440" bIns="45720" rtlCol="0">
            <a:normAutofit fontScale="92500" lnSpcReduction="10000"/>
          </a:bodyPr>
          <a:lstStyle>
            <a:lvl1pPr marL="342900" indent="-342900" algn="just">
              <a:spcBef>
                <a:spcPct val="20000"/>
              </a:spcBef>
              <a:spcAft>
                <a:spcPts val="450"/>
              </a:spcAft>
              <a:buFont typeface="Arial" pitchFamily="34" charset="0"/>
              <a:buChar char="•"/>
              <a:defRPr sz="1600">
                <a:latin typeface="Book Antiqua" panose="02040602050305030304" pitchFamily="18"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bs-Latn-BA" b="1" dirty="0">
                <a:solidFill>
                  <a:srgbClr val="002060"/>
                </a:solidFill>
              </a:rPr>
              <a:t>T</a:t>
            </a:r>
            <a:r>
              <a:rPr lang="en-GB" b="1" dirty="0">
                <a:solidFill>
                  <a:srgbClr val="002060"/>
                </a:solidFill>
              </a:rPr>
              <a:t>o develop, test and adapt new curricula, courses, learning material and tools within the field of SDI</a:t>
            </a:r>
            <a:r>
              <a:rPr lang="en-GB" dirty="0">
                <a:solidFill>
                  <a:srgbClr val="002060"/>
                </a:solidFill>
              </a:rPr>
              <a:t>. </a:t>
            </a:r>
            <a:endParaRPr lang="bs-Latn-BA" dirty="0">
              <a:solidFill>
                <a:srgbClr val="002060"/>
              </a:solidFill>
            </a:endParaRPr>
          </a:p>
          <a:p>
            <a:r>
              <a:rPr lang="en-GB" dirty="0">
                <a:solidFill>
                  <a:srgbClr val="002060"/>
                </a:solidFill>
              </a:rPr>
              <a:t>In doing so, </a:t>
            </a:r>
            <a:r>
              <a:rPr lang="bs-Latn-BA" dirty="0">
                <a:solidFill>
                  <a:srgbClr val="002060"/>
                </a:solidFill>
              </a:rPr>
              <a:t>improve, </a:t>
            </a:r>
            <a:r>
              <a:rPr lang="en-GB" dirty="0">
                <a:solidFill>
                  <a:srgbClr val="002060"/>
                </a:solidFill>
              </a:rPr>
              <a:t>existing undergraduate and graduate geodesy and geoinformatics curricula’s in the academic institutions in the WB region will be lifter to higher levels, recognising the of spatial data for modern society and its development. </a:t>
            </a:r>
            <a:endParaRPr lang="bs-Latn-BA" dirty="0">
              <a:solidFill>
                <a:srgbClr val="002060"/>
              </a:solidFill>
            </a:endParaRPr>
          </a:p>
          <a:p>
            <a:endParaRPr lang="hr-HR" dirty="0"/>
          </a:p>
        </p:txBody>
      </p:sp>
      <p:sp>
        <p:nvSpPr>
          <p:cNvPr id="18" name="Title 1">
            <a:extLst>
              <a:ext uri="{FF2B5EF4-FFF2-40B4-BE49-F238E27FC236}">
                <a16:creationId xmlns:a16="http://schemas.microsoft.com/office/drawing/2014/main" id="{6537816B-3D5C-479A-85EA-37FA5092AA98}"/>
              </a:ext>
            </a:extLst>
          </p:cNvPr>
          <p:cNvSpPr txBox="1">
            <a:spLocks/>
          </p:cNvSpPr>
          <p:nvPr/>
        </p:nvSpPr>
        <p:spPr>
          <a:xfrm>
            <a:off x="5227407" y="3986078"/>
            <a:ext cx="2819400" cy="40291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1500" dirty="0">
                <a:solidFill>
                  <a:srgbClr val="419182"/>
                </a:solidFill>
                <a:latin typeface="Book Antiqua" panose="02040602050305030304" pitchFamily="18" charset="0"/>
              </a:rPr>
              <a:t>Specific Objectives</a:t>
            </a:r>
          </a:p>
        </p:txBody>
      </p:sp>
      <p:pic>
        <p:nvPicPr>
          <p:cNvPr id="19" name="Slika 18">
            <a:extLst>
              <a:ext uri="{FF2B5EF4-FFF2-40B4-BE49-F238E27FC236}">
                <a16:creationId xmlns:a16="http://schemas.microsoft.com/office/drawing/2014/main" id="{61C0ACCA-6581-4973-86DD-4631D695A43C}"/>
              </a:ext>
            </a:extLst>
          </p:cNvPr>
          <p:cNvPicPr>
            <a:picLocks noChangeAspect="1"/>
          </p:cNvPicPr>
          <p:nvPr/>
        </p:nvPicPr>
        <p:blipFill rotWithShape="1">
          <a:blip r:embed="rId4"/>
          <a:srcRect r="60142"/>
          <a:stretch/>
        </p:blipFill>
        <p:spPr>
          <a:xfrm>
            <a:off x="7418920" y="40555"/>
            <a:ext cx="1066800" cy="533400"/>
          </a:xfrm>
          <a:prstGeom prst="rect">
            <a:avLst/>
          </a:prstGeom>
        </p:spPr>
      </p:pic>
      <p:sp>
        <p:nvSpPr>
          <p:cNvPr id="4" name="Pravokutnik 3">
            <a:extLst>
              <a:ext uri="{FF2B5EF4-FFF2-40B4-BE49-F238E27FC236}">
                <a16:creationId xmlns:a16="http://schemas.microsoft.com/office/drawing/2014/main" id="{F1EB0909-54C2-4252-B491-433C3C6E83E8}"/>
              </a:ext>
            </a:extLst>
          </p:cNvPr>
          <p:cNvSpPr/>
          <p:nvPr/>
        </p:nvSpPr>
        <p:spPr>
          <a:xfrm>
            <a:off x="427314" y="989784"/>
            <a:ext cx="8476399" cy="646331"/>
          </a:xfrm>
          <a:prstGeom prst="rect">
            <a:avLst/>
          </a:prstGeom>
          <a:solidFill>
            <a:schemeClr val="accent6">
              <a:lumMod val="20000"/>
              <a:lumOff val="80000"/>
            </a:schemeClr>
          </a:solidFill>
        </p:spPr>
        <p:txBody>
          <a:bodyPr wrap="square">
            <a:spAutoFit/>
          </a:bodyPr>
          <a:lstStyle/>
          <a:p>
            <a:r>
              <a:rPr lang="bs-Latn-BA" dirty="0">
                <a:latin typeface="Book Antiqua" panose="02040602050305030304" pitchFamily="18" charset="0"/>
              </a:rPr>
              <a:t>2.  Goals and objectives of NatRisk and BESTSDI project</a:t>
            </a:r>
            <a:br>
              <a:rPr lang="bs-Latn-BA" dirty="0">
                <a:latin typeface="Book Antiqua" panose="02040602050305030304" pitchFamily="18" charset="0"/>
              </a:rPr>
            </a:br>
            <a:r>
              <a:rPr lang="bs-Latn-BA" dirty="0">
                <a:latin typeface="Book Antiqua" panose="02040602050305030304" pitchFamily="18" charset="0"/>
              </a:rPr>
              <a:t> important for developing a new project idea </a:t>
            </a:r>
          </a:p>
        </p:txBody>
      </p:sp>
    </p:spTree>
    <p:extLst>
      <p:ext uri="{BB962C8B-B14F-4D97-AF65-F5344CB8AC3E}">
        <p14:creationId xmlns:p14="http://schemas.microsoft.com/office/powerpoint/2010/main" val="1418183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6C562-0F1C-41BA-8352-68050D4741D6}"/>
              </a:ext>
            </a:extLst>
          </p:cNvPr>
          <p:cNvPicPr>
            <a:picLocks noChangeAspect="1"/>
          </p:cNvPicPr>
          <p:nvPr/>
        </p:nvPicPr>
        <p:blipFill>
          <a:blip r:embed="rId2"/>
          <a:stretch>
            <a:fillRect/>
          </a:stretch>
        </p:blipFill>
        <p:spPr>
          <a:xfrm>
            <a:off x="324208" y="371759"/>
            <a:ext cx="4807563" cy="4868418"/>
          </a:xfrm>
          <a:prstGeom prst="rect">
            <a:avLst/>
          </a:prstGeom>
        </p:spPr>
      </p:pic>
      <p:pic>
        <p:nvPicPr>
          <p:cNvPr id="6" name="Picture 5">
            <a:extLst>
              <a:ext uri="{FF2B5EF4-FFF2-40B4-BE49-F238E27FC236}">
                <a16:creationId xmlns:a16="http://schemas.microsoft.com/office/drawing/2014/main" id="{69A09484-410B-4990-965A-28CAA6C5C0BF}"/>
              </a:ext>
            </a:extLst>
          </p:cNvPr>
          <p:cNvPicPr>
            <a:picLocks noChangeAspect="1"/>
          </p:cNvPicPr>
          <p:nvPr/>
        </p:nvPicPr>
        <p:blipFill>
          <a:blip r:embed="rId3"/>
          <a:stretch>
            <a:fillRect/>
          </a:stretch>
        </p:blipFill>
        <p:spPr>
          <a:xfrm>
            <a:off x="5894670" y="597896"/>
            <a:ext cx="2891209" cy="2117810"/>
          </a:xfrm>
          <a:prstGeom prst="rect">
            <a:avLst/>
          </a:prstGeom>
        </p:spPr>
      </p:pic>
      <p:pic>
        <p:nvPicPr>
          <p:cNvPr id="7" name="Picture 6">
            <a:extLst>
              <a:ext uri="{FF2B5EF4-FFF2-40B4-BE49-F238E27FC236}">
                <a16:creationId xmlns:a16="http://schemas.microsoft.com/office/drawing/2014/main" id="{EDD63ACD-BAB1-4270-B68E-84BEFF61BEE2}"/>
              </a:ext>
            </a:extLst>
          </p:cNvPr>
          <p:cNvPicPr>
            <a:picLocks noChangeAspect="1"/>
          </p:cNvPicPr>
          <p:nvPr/>
        </p:nvPicPr>
        <p:blipFill>
          <a:blip r:embed="rId4"/>
          <a:stretch>
            <a:fillRect/>
          </a:stretch>
        </p:blipFill>
        <p:spPr>
          <a:xfrm>
            <a:off x="4628126" y="1971576"/>
            <a:ext cx="2891209" cy="2103354"/>
          </a:xfrm>
          <a:prstGeom prst="rect">
            <a:avLst/>
          </a:prstGeom>
        </p:spPr>
      </p:pic>
      <p:sp>
        <p:nvSpPr>
          <p:cNvPr id="4" name="Slide Number Placeholder 3">
            <a:extLst>
              <a:ext uri="{FF2B5EF4-FFF2-40B4-BE49-F238E27FC236}">
                <a16:creationId xmlns:a16="http://schemas.microsoft.com/office/drawing/2014/main" id="{1CB8E1CD-EF9A-41F5-B7CE-153952A48CBE}"/>
              </a:ext>
            </a:extLst>
          </p:cNvPr>
          <p:cNvSpPr>
            <a:spLocks noGrp="1"/>
          </p:cNvSpPr>
          <p:nvPr>
            <p:ph type="sldNum" sz="quarter" idx="12"/>
          </p:nvPr>
        </p:nvSpPr>
        <p:spPr>
          <a:xfrm>
            <a:off x="8038366" y="6435478"/>
            <a:ext cx="476983" cy="365125"/>
          </a:xfrm>
        </p:spPr>
        <p:txBody>
          <a:bodyPr vert="horz" lIns="91440" tIns="45720" rIns="91440" bIns="45720" rtlCol="0" anchor="ctr">
            <a:normAutofit/>
          </a:bodyPr>
          <a:lstStyle/>
          <a:p>
            <a:pPr>
              <a:spcAft>
                <a:spcPts val="600"/>
              </a:spcAft>
            </a:pPr>
            <a:fld id="{B6F15528-21DE-4FAA-801E-634DDDAF4B2B}" type="slidenum">
              <a:rPr lang="en-US" smtClean="0"/>
              <a:pPr>
                <a:spcAft>
                  <a:spcPts val="600"/>
                </a:spcAft>
              </a:pPr>
              <a:t>6</a:t>
            </a:fld>
            <a:endParaRPr lang="en-US"/>
          </a:p>
        </p:txBody>
      </p:sp>
      <p:sp>
        <p:nvSpPr>
          <p:cNvPr id="13" name="Rectangle 12">
            <a:extLst>
              <a:ext uri="{FF2B5EF4-FFF2-40B4-BE49-F238E27FC236}">
                <a16:creationId xmlns:a16="http://schemas.microsoft.com/office/drawing/2014/main" id="{3C35FFDE-EC6E-4C1F-BD6F-C55C2A4D45EB}"/>
              </a:ext>
            </a:extLst>
          </p:cNvPr>
          <p:cNvSpPr/>
          <p:nvPr/>
        </p:nvSpPr>
        <p:spPr>
          <a:xfrm>
            <a:off x="7190487" y="2742903"/>
            <a:ext cx="188974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200" dirty="0" err="1"/>
              <a:t>NatRisk</a:t>
            </a:r>
            <a:r>
              <a:rPr lang="en-US" sz="1200" dirty="0"/>
              <a:t> has l</a:t>
            </a:r>
            <a:r>
              <a:rPr lang="en-US" sz="1200" dirty="0">
                <a:highlight>
                  <a:srgbClr val="FFFF00"/>
                </a:highlight>
              </a:rPr>
              <a:t>aunche</a:t>
            </a:r>
            <a:r>
              <a:rPr lang="en-US" sz="1200" dirty="0"/>
              <a:t>d </a:t>
            </a:r>
            <a:r>
              <a:rPr lang="bs-Latn-BA" sz="1200" dirty="0"/>
              <a:t> 6 </a:t>
            </a:r>
            <a:r>
              <a:rPr lang="en-US" sz="1200" dirty="0"/>
              <a:t> new master programs in WB countries</a:t>
            </a:r>
            <a:endParaRPr lang="hr-BA" sz="1100" dirty="0"/>
          </a:p>
        </p:txBody>
      </p:sp>
      <p:pic>
        <p:nvPicPr>
          <p:cNvPr id="8" name="Picture 5">
            <a:extLst>
              <a:ext uri="{FF2B5EF4-FFF2-40B4-BE49-F238E27FC236}">
                <a16:creationId xmlns:a16="http://schemas.microsoft.com/office/drawing/2014/main" id="{4008EF59-B921-497F-A08D-8C65E7DF0739}"/>
              </a:ext>
            </a:extLst>
          </p:cNvPr>
          <p:cNvPicPr>
            <a:picLocks noChangeAspect="1"/>
          </p:cNvPicPr>
          <p:nvPr/>
        </p:nvPicPr>
        <p:blipFill>
          <a:blip r:embed="rId5"/>
          <a:stretch>
            <a:fillRect/>
          </a:stretch>
        </p:blipFill>
        <p:spPr>
          <a:xfrm>
            <a:off x="319128" y="1989801"/>
            <a:ext cx="4547563" cy="4115545"/>
          </a:xfrm>
          <a:prstGeom prst="rect">
            <a:avLst/>
          </a:prstGeom>
        </p:spPr>
      </p:pic>
      <p:sp>
        <p:nvSpPr>
          <p:cNvPr id="9" name="Rectangle 1">
            <a:extLst>
              <a:ext uri="{FF2B5EF4-FFF2-40B4-BE49-F238E27FC236}">
                <a16:creationId xmlns:a16="http://schemas.microsoft.com/office/drawing/2014/main" id="{FA35EDC3-A873-48A0-810B-0C948E62A713}"/>
              </a:ext>
            </a:extLst>
          </p:cNvPr>
          <p:cNvSpPr/>
          <p:nvPr/>
        </p:nvSpPr>
        <p:spPr>
          <a:xfrm>
            <a:off x="4866691" y="4115317"/>
            <a:ext cx="4170978" cy="923330"/>
          </a:xfrm>
          <a:prstGeom prst="rect">
            <a:avLst/>
          </a:prstGeom>
        </p:spPr>
        <p:txBody>
          <a:bodyPr wrap="square">
            <a:spAutoFit/>
          </a:bodyPr>
          <a:lstStyle/>
          <a:p>
            <a:r>
              <a:rPr lang="en-US" dirty="0"/>
              <a:t>Recognized the importance of SDI and INSPIRE - increasing mitigation ability of the society</a:t>
            </a:r>
            <a:r>
              <a:rPr lang="bs-Latn-BA" dirty="0"/>
              <a:t> regarding natural disasters</a:t>
            </a:r>
          </a:p>
        </p:txBody>
      </p:sp>
      <p:sp>
        <p:nvSpPr>
          <p:cNvPr id="10" name="TextBox 6">
            <a:extLst>
              <a:ext uri="{FF2B5EF4-FFF2-40B4-BE49-F238E27FC236}">
                <a16:creationId xmlns:a16="http://schemas.microsoft.com/office/drawing/2014/main" id="{0D1C734C-8074-4805-8A4F-0C10D6730893}"/>
              </a:ext>
            </a:extLst>
          </p:cNvPr>
          <p:cNvSpPr txBox="1"/>
          <p:nvPr/>
        </p:nvSpPr>
        <p:spPr>
          <a:xfrm>
            <a:off x="5414144" y="5079034"/>
            <a:ext cx="3456731" cy="18288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90000"/>
              </a:lnSpc>
              <a:spcAft>
                <a:spcPts val="600"/>
              </a:spcAft>
            </a:pPr>
            <a:r>
              <a:rPr lang="en-US" sz="1600" dirty="0" err="1">
                <a:solidFill>
                  <a:schemeClr val="tx1"/>
                </a:solidFill>
              </a:rPr>
              <a:t>Conection</a:t>
            </a:r>
            <a:r>
              <a:rPr lang="en-US" sz="1600" dirty="0">
                <a:solidFill>
                  <a:schemeClr val="tx1"/>
                </a:solidFill>
              </a:rPr>
              <a:t> </a:t>
            </a:r>
            <a:r>
              <a:rPr lang="bs-Latn-BA" sz="1600" dirty="0">
                <a:solidFill>
                  <a:schemeClr val="tx1"/>
                </a:solidFill>
              </a:rPr>
              <a:t>from NatRisk -</a:t>
            </a:r>
            <a:r>
              <a:rPr lang="en-US" sz="1600" dirty="0">
                <a:solidFill>
                  <a:schemeClr val="tx1"/>
                </a:solidFill>
              </a:rPr>
              <a:t> B</a:t>
            </a:r>
            <a:r>
              <a:rPr lang="bs-Latn-BA" sz="1600" dirty="0">
                <a:solidFill>
                  <a:schemeClr val="tx1"/>
                </a:solidFill>
              </a:rPr>
              <a:t>EST</a:t>
            </a:r>
            <a:r>
              <a:rPr lang="en-US" sz="1600" dirty="0">
                <a:solidFill>
                  <a:schemeClr val="tx1"/>
                </a:solidFill>
              </a:rPr>
              <a:t>SDI:</a:t>
            </a:r>
          </a:p>
          <a:p>
            <a:pPr marL="285750" indent="-228600">
              <a:lnSpc>
                <a:spcPct val="90000"/>
              </a:lnSpc>
              <a:spcAft>
                <a:spcPts val="600"/>
              </a:spcAft>
              <a:buFont typeface="Arial" panose="020B0604020202020204" pitchFamily="34" charset="0"/>
              <a:buChar char="•"/>
            </a:pPr>
            <a:r>
              <a:rPr lang="en-US" sz="1600" dirty="0">
                <a:solidFill>
                  <a:schemeClr val="tx1"/>
                </a:solidFill>
              </a:rPr>
              <a:t>Spatial databases and SDI</a:t>
            </a:r>
          </a:p>
          <a:p>
            <a:pPr marL="285750" indent="-228600">
              <a:lnSpc>
                <a:spcPct val="90000"/>
              </a:lnSpc>
              <a:spcAft>
                <a:spcPts val="600"/>
              </a:spcAft>
              <a:buFont typeface="Arial" panose="020B0604020202020204" pitchFamily="34" charset="0"/>
              <a:buChar char="•"/>
            </a:pPr>
            <a:r>
              <a:rPr lang="en-US" sz="1600" dirty="0">
                <a:solidFill>
                  <a:schemeClr val="tx1"/>
                </a:solidFill>
              </a:rPr>
              <a:t>Geoinformation and communication technologies for risk management </a:t>
            </a:r>
            <a:r>
              <a:rPr lang="bs-Latn-BA" sz="1600" dirty="0">
                <a:solidFill>
                  <a:schemeClr val="tx1"/>
                </a:solidFill>
              </a:rPr>
              <a:t>for</a:t>
            </a:r>
            <a:r>
              <a:rPr lang="en-US" sz="1600" dirty="0">
                <a:solidFill>
                  <a:schemeClr val="tx1"/>
                </a:solidFill>
              </a:rPr>
              <a:t> natural catastrophes</a:t>
            </a:r>
          </a:p>
        </p:txBody>
      </p:sp>
      <p:sp>
        <p:nvSpPr>
          <p:cNvPr id="11" name="TextBox 5">
            <a:extLst>
              <a:ext uri="{FF2B5EF4-FFF2-40B4-BE49-F238E27FC236}">
                <a16:creationId xmlns:a16="http://schemas.microsoft.com/office/drawing/2014/main" id="{2B747454-B484-4D67-A25E-0503293CBBB2}"/>
              </a:ext>
            </a:extLst>
          </p:cNvPr>
          <p:cNvSpPr txBox="1"/>
          <p:nvPr/>
        </p:nvSpPr>
        <p:spPr>
          <a:xfrm>
            <a:off x="333861" y="6068905"/>
            <a:ext cx="3810000" cy="400110"/>
          </a:xfrm>
          <a:prstGeom prst="rect">
            <a:avLst/>
          </a:prstGeom>
          <a:noFill/>
        </p:spPr>
        <p:txBody>
          <a:bodyPr wrap="square" rtlCol="0">
            <a:spAutoFit/>
          </a:bodyPr>
          <a:lstStyle/>
          <a:p>
            <a:r>
              <a:rPr lang="bs-Latn-BA" sz="2000" b="1" dirty="0">
                <a:effectLst>
                  <a:outerShdw blurRad="38100" dist="38100" dir="2700000" algn="tl">
                    <a:srgbClr val="000000">
                      <a:alpha val="43137"/>
                    </a:srgbClr>
                  </a:outerShdw>
                </a:effectLst>
              </a:rPr>
              <a:t>Importance of EDUCATIN !!!!!!</a:t>
            </a:r>
            <a:endParaRPr lang="hr-BA" sz="2000" b="1" dirty="0">
              <a:effectLst>
                <a:outerShdw blurRad="38100" dist="38100" dir="2700000" algn="tl">
                  <a:srgbClr val="000000">
                    <a:alpha val="43137"/>
                  </a:srgbClr>
                </a:outerShdw>
              </a:effectLst>
            </a:endParaRPr>
          </a:p>
        </p:txBody>
      </p:sp>
      <p:sp>
        <p:nvSpPr>
          <p:cNvPr id="2" name="TekstniOkvir 1">
            <a:extLst>
              <a:ext uri="{FF2B5EF4-FFF2-40B4-BE49-F238E27FC236}">
                <a16:creationId xmlns:a16="http://schemas.microsoft.com/office/drawing/2014/main" id="{2ABF9D63-B3D6-49CE-8665-B2D810870549}"/>
              </a:ext>
            </a:extLst>
          </p:cNvPr>
          <p:cNvSpPr txBox="1"/>
          <p:nvPr/>
        </p:nvSpPr>
        <p:spPr>
          <a:xfrm>
            <a:off x="679920" y="1999326"/>
            <a:ext cx="188949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s-Latn-BA" sz="1600" dirty="0"/>
              <a:t>Curriculum </a:t>
            </a:r>
            <a:endParaRPr lang="hr-BA" sz="1600" dirty="0"/>
          </a:p>
        </p:txBody>
      </p:sp>
      <p:sp>
        <p:nvSpPr>
          <p:cNvPr id="3" name="Rectangle 2">
            <a:extLst>
              <a:ext uri="{FF2B5EF4-FFF2-40B4-BE49-F238E27FC236}">
                <a16:creationId xmlns:a16="http://schemas.microsoft.com/office/drawing/2014/main" id="{26B128F0-CC2C-4A38-B6BC-98C571ADCFB9}"/>
              </a:ext>
            </a:extLst>
          </p:cNvPr>
          <p:cNvSpPr/>
          <p:nvPr/>
        </p:nvSpPr>
        <p:spPr>
          <a:xfrm>
            <a:off x="0" y="38148"/>
            <a:ext cx="9144000" cy="646331"/>
          </a:xfrm>
          <a:prstGeom prst="rect">
            <a:avLst/>
          </a:prstGeom>
          <a:solidFill>
            <a:schemeClr val="accent6">
              <a:lumMod val="20000"/>
              <a:lumOff val="80000"/>
            </a:schemeClr>
          </a:solidFill>
        </p:spPr>
        <p:txBody>
          <a:bodyPr wrap="square">
            <a:spAutoFit/>
          </a:bodyPr>
          <a:lstStyle/>
          <a:p>
            <a:r>
              <a:rPr lang="bs-Latn-BA" dirty="0">
                <a:latin typeface="Book Antiqua" panose="02040602050305030304" pitchFamily="18" charset="0"/>
              </a:rPr>
              <a:t>3. </a:t>
            </a:r>
            <a:r>
              <a:rPr lang="en-US" dirty="0">
                <a:latin typeface="Book Antiqua" panose="02040602050305030304" pitchFamily="18" charset="0"/>
              </a:rPr>
              <a:t>Inc</a:t>
            </a:r>
            <a:r>
              <a:rPr lang="bs-Latn-BA" dirty="0">
                <a:latin typeface="Book Antiqua" panose="02040602050305030304" pitchFamily="18" charset="0"/>
              </a:rPr>
              <a:t>lusion of</a:t>
            </a:r>
            <a:r>
              <a:rPr lang="en-US" dirty="0">
                <a:latin typeface="Book Antiqua" panose="02040602050305030304" pitchFamily="18" charset="0"/>
              </a:rPr>
              <a:t> </a:t>
            </a:r>
            <a:r>
              <a:rPr lang="bs-Latn-BA" dirty="0">
                <a:latin typeface="Book Antiqua" panose="02040602050305030304" pitchFamily="18" charset="0"/>
              </a:rPr>
              <a:t>GIS and</a:t>
            </a:r>
            <a:r>
              <a:rPr lang="en-US" dirty="0">
                <a:latin typeface="Book Antiqua" panose="02040602050305030304" pitchFamily="18" charset="0"/>
              </a:rPr>
              <a:t> SDI into the curriculum of the new </a:t>
            </a:r>
            <a:r>
              <a:rPr lang="bs-Latn-BA" dirty="0">
                <a:latin typeface="Book Antiqua" panose="02040602050305030304" pitchFamily="18" charset="0"/>
              </a:rPr>
              <a:t>NatRisk </a:t>
            </a:r>
            <a:r>
              <a:rPr lang="en-US" dirty="0">
                <a:latin typeface="Book Antiqua" panose="02040602050305030304" pitchFamily="18" charset="0"/>
              </a:rPr>
              <a:t>master course - </a:t>
            </a:r>
            <a:r>
              <a:rPr lang="bs-Latn-BA" dirty="0">
                <a:latin typeface="Book Antiqua" panose="02040602050305030304" pitchFamily="18" charset="0"/>
              </a:rPr>
              <a:t>                       </a:t>
            </a:r>
            <a:br>
              <a:rPr lang="bs-Latn-BA" dirty="0">
                <a:latin typeface="Book Antiqua" panose="02040602050305030304" pitchFamily="18" charset="0"/>
              </a:rPr>
            </a:br>
            <a:r>
              <a:rPr lang="bs-Latn-BA" dirty="0">
                <a:latin typeface="Book Antiqua" panose="02040602050305030304" pitchFamily="18" charset="0"/>
              </a:rPr>
              <a:t>                                        </a:t>
            </a:r>
            <a:r>
              <a:rPr lang="en-US" i="1" dirty="0">
                <a:latin typeface="Book Antiqua" panose="02040602050305030304" pitchFamily="18" charset="0"/>
              </a:rPr>
              <a:t>Protection from Natural Disasters</a:t>
            </a:r>
            <a:endParaRPr lang="bs-Latn-BA" i="1" dirty="0">
              <a:latin typeface="Book Antiqua" panose="02040602050305030304" pitchFamily="18" charset="0"/>
            </a:endParaRPr>
          </a:p>
        </p:txBody>
      </p:sp>
      <p:sp>
        <p:nvSpPr>
          <p:cNvPr id="12" name="Arrow: Down 11">
            <a:extLst>
              <a:ext uri="{FF2B5EF4-FFF2-40B4-BE49-F238E27FC236}">
                <a16:creationId xmlns:a16="http://schemas.microsoft.com/office/drawing/2014/main" id="{FE19D7CB-8B20-4B8D-9EEB-5A23A1373447}"/>
              </a:ext>
            </a:extLst>
          </p:cNvPr>
          <p:cNvSpPr/>
          <p:nvPr/>
        </p:nvSpPr>
        <p:spPr>
          <a:xfrm rot="16200000">
            <a:off x="4935826" y="4979947"/>
            <a:ext cx="409183" cy="60735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BA"/>
          </a:p>
        </p:txBody>
      </p:sp>
    </p:spTree>
    <p:extLst>
      <p:ext uri="{BB962C8B-B14F-4D97-AF65-F5344CB8AC3E}">
        <p14:creationId xmlns:p14="http://schemas.microsoft.com/office/powerpoint/2010/main" val="249963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A2598F1-0DD6-4CBF-AF0B-B22035EA97BC}"/>
              </a:ext>
            </a:extLst>
          </p:cNvPr>
          <p:cNvPicPr>
            <a:picLocks noChangeAspect="1"/>
          </p:cNvPicPr>
          <p:nvPr/>
        </p:nvPicPr>
        <p:blipFill>
          <a:blip r:embed="rId3"/>
          <a:stretch>
            <a:fillRect/>
          </a:stretch>
        </p:blipFill>
        <p:spPr>
          <a:xfrm>
            <a:off x="5058087" y="19975"/>
            <a:ext cx="4082214" cy="2250972"/>
          </a:xfrm>
          <a:prstGeom prst="rect">
            <a:avLst/>
          </a:prstGeom>
        </p:spPr>
      </p:pic>
      <p:pic>
        <p:nvPicPr>
          <p:cNvPr id="6" name="Slika 5">
            <a:extLst>
              <a:ext uri="{FF2B5EF4-FFF2-40B4-BE49-F238E27FC236}">
                <a16:creationId xmlns:a16="http://schemas.microsoft.com/office/drawing/2014/main" id="{244108F1-EC8B-49D6-A580-4E6E269332A3}"/>
              </a:ext>
            </a:extLst>
          </p:cNvPr>
          <p:cNvPicPr>
            <a:picLocks noChangeAspect="1"/>
          </p:cNvPicPr>
          <p:nvPr/>
        </p:nvPicPr>
        <p:blipFill>
          <a:blip r:embed="rId4"/>
          <a:stretch>
            <a:fillRect/>
          </a:stretch>
        </p:blipFill>
        <p:spPr>
          <a:xfrm>
            <a:off x="76521" y="83782"/>
            <a:ext cx="4927871" cy="3795712"/>
          </a:xfrm>
          <a:prstGeom prst="rect">
            <a:avLst/>
          </a:prstGeom>
        </p:spPr>
      </p:pic>
      <p:sp>
        <p:nvSpPr>
          <p:cNvPr id="15" name="Title 1">
            <a:extLst>
              <a:ext uri="{FF2B5EF4-FFF2-40B4-BE49-F238E27FC236}">
                <a16:creationId xmlns:a16="http://schemas.microsoft.com/office/drawing/2014/main" id="{D05B3335-6722-4FCE-A5CD-FF6DA3D26967}"/>
              </a:ext>
            </a:extLst>
          </p:cNvPr>
          <p:cNvSpPr>
            <a:spLocks noGrp="1"/>
          </p:cNvSpPr>
          <p:nvPr>
            <p:ph type="title"/>
          </p:nvPr>
        </p:nvSpPr>
        <p:spPr>
          <a:xfrm>
            <a:off x="5143500" y="5029200"/>
            <a:ext cx="4023786" cy="830997"/>
          </a:xfr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600" b="1" dirty="0">
                <a:solidFill>
                  <a:schemeClr val="dk1"/>
                </a:solidFill>
                <a:latin typeface="Book Antiqua" panose="02040602050305030304" pitchFamily="18" charset="0"/>
                <a:ea typeface="+mn-ea"/>
                <a:cs typeface="+mn-cs"/>
              </a:rPr>
              <a:t>It is difficult and inefficient to talk about managing natural disaster risks without GIS</a:t>
            </a:r>
            <a:r>
              <a:rPr lang="bs-Latn-BA" sz="1600" b="1" dirty="0">
                <a:solidFill>
                  <a:schemeClr val="dk1"/>
                </a:solidFill>
                <a:latin typeface="Book Antiqua" panose="02040602050305030304" pitchFamily="18" charset="0"/>
                <a:ea typeface="+mn-ea"/>
                <a:cs typeface="+mn-cs"/>
              </a:rPr>
              <a:t> and SDI</a:t>
            </a:r>
            <a:endParaRPr lang="en-GB" sz="1600" b="1" dirty="0">
              <a:solidFill>
                <a:schemeClr val="dk1"/>
              </a:solidFill>
              <a:latin typeface="Book Antiqua" panose="02040602050305030304" pitchFamily="18" charset="0"/>
              <a:ea typeface="+mn-ea"/>
              <a:cs typeface="+mn-cs"/>
            </a:endParaRPr>
          </a:p>
        </p:txBody>
      </p:sp>
      <p:sp>
        <p:nvSpPr>
          <p:cNvPr id="16" name="Pravokutnik 15">
            <a:extLst>
              <a:ext uri="{FF2B5EF4-FFF2-40B4-BE49-F238E27FC236}">
                <a16:creationId xmlns:a16="http://schemas.microsoft.com/office/drawing/2014/main" id="{902C4FF5-889C-40CB-8022-1A63A9294E06}"/>
              </a:ext>
            </a:extLst>
          </p:cNvPr>
          <p:cNvSpPr/>
          <p:nvPr/>
        </p:nvSpPr>
        <p:spPr>
          <a:xfrm>
            <a:off x="4819632" y="3698540"/>
            <a:ext cx="3637608"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400" b="1" dirty="0">
                <a:latin typeface="Book Antiqua" panose="02040602050305030304" pitchFamily="18" charset="0"/>
              </a:rPr>
              <a:t>We cannot avoid </a:t>
            </a:r>
            <a:r>
              <a:rPr lang="sr-Latn-RS" sz="1400" b="1" dirty="0" err="1">
                <a:latin typeface="Book Antiqua" panose="02040602050305030304" pitchFamily="18" charset="0"/>
              </a:rPr>
              <a:t>natural</a:t>
            </a:r>
            <a:r>
              <a:rPr lang="sr-Latn-RS" sz="1400" b="1" dirty="0">
                <a:latin typeface="Book Antiqua" panose="02040602050305030304" pitchFamily="18" charset="0"/>
              </a:rPr>
              <a:t> </a:t>
            </a:r>
            <a:r>
              <a:rPr lang="en-US" sz="1400" b="1" dirty="0">
                <a:latin typeface="Book Antiqua" panose="02040602050305030304" pitchFamily="18" charset="0"/>
              </a:rPr>
              <a:t>hazards</a:t>
            </a:r>
            <a:r>
              <a:rPr lang="sr-Latn-RS" sz="1400" b="1" dirty="0">
                <a:latin typeface="Book Antiqua" panose="02040602050305030304" pitchFamily="18" charset="0"/>
              </a:rPr>
              <a:t>,</a:t>
            </a:r>
            <a:r>
              <a:rPr lang="en-GB" sz="1400" b="1" dirty="0">
                <a:latin typeface="Book Antiqua" panose="02040602050305030304" pitchFamily="18" charset="0"/>
              </a:rPr>
              <a:t> </a:t>
            </a:r>
            <a:r>
              <a:rPr lang="en-US" sz="1400" b="1" dirty="0">
                <a:latin typeface="Book Antiqua" panose="02040602050305030304" pitchFamily="18" charset="0"/>
              </a:rPr>
              <a:t>but we can prevent them from becoming disasters</a:t>
            </a:r>
            <a:r>
              <a:rPr lang="sr-Latn-RS" sz="1400" b="1" dirty="0">
                <a:latin typeface="Book Antiqua" panose="02040602050305030304" pitchFamily="18" charset="0"/>
              </a:rPr>
              <a:t>.</a:t>
            </a:r>
            <a:r>
              <a:rPr lang="en-US" sz="1400" b="1" dirty="0">
                <a:latin typeface="Book Antiqua" panose="02040602050305030304" pitchFamily="18" charset="0"/>
              </a:rPr>
              <a:t> </a:t>
            </a:r>
            <a:endParaRPr lang="bs-Latn-BA" sz="1400" b="1" dirty="0">
              <a:latin typeface="Book Antiqua" panose="02040602050305030304" pitchFamily="18" charset="0"/>
            </a:endParaRPr>
          </a:p>
        </p:txBody>
      </p:sp>
      <p:sp>
        <p:nvSpPr>
          <p:cNvPr id="17" name="Strelica: prema dolje 16">
            <a:extLst>
              <a:ext uri="{FF2B5EF4-FFF2-40B4-BE49-F238E27FC236}">
                <a16:creationId xmlns:a16="http://schemas.microsoft.com/office/drawing/2014/main" id="{8F49A943-3C40-4FE0-ABBD-D74C19CDAB1B}"/>
              </a:ext>
            </a:extLst>
          </p:cNvPr>
          <p:cNvSpPr/>
          <p:nvPr/>
        </p:nvSpPr>
        <p:spPr>
          <a:xfrm rot="19497547">
            <a:off x="7891259" y="4549162"/>
            <a:ext cx="506187" cy="368082"/>
          </a:xfrm>
          <a:prstGeom prst="downArrow">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endParaRPr lang="hr-BA" sz="1200" b="1">
              <a:solidFill>
                <a:schemeClr val="dk1"/>
              </a:solidFill>
              <a:latin typeface="Book Antiqua" panose="02040602050305030304" pitchFamily="18" charset="0"/>
            </a:endParaRPr>
          </a:p>
        </p:txBody>
      </p:sp>
      <p:pic>
        <p:nvPicPr>
          <p:cNvPr id="8" name="Picture 7">
            <a:extLst>
              <a:ext uri="{FF2B5EF4-FFF2-40B4-BE49-F238E27FC236}">
                <a16:creationId xmlns:a16="http://schemas.microsoft.com/office/drawing/2014/main" id="{31746FEA-31C9-4A00-993D-4C99A10636E7}"/>
              </a:ext>
            </a:extLst>
          </p:cNvPr>
          <p:cNvPicPr/>
          <p:nvPr/>
        </p:nvPicPr>
        <p:blipFill rotWithShape="1">
          <a:blip r:embed="rId5" cstate="print">
            <a:extLst>
              <a:ext uri="{28A0092B-C50C-407E-A947-70E740481C1C}">
                <a14:useLocalDpi xmlns:a14="http://schemas.microsoft.com/office/drawing/2010/main" val="0"/>
              </a:ext>
            </a:extLst>
          </a:blip>
          <a:srcRect r="28734" b="17612"/>
          <a:stretch/>
        </p:blipFill>
        <p:spPr bwMode="auto">
          <a:xfrm>
            <a:off x="591735" y="3926243"/>
            <a:ext cx="3930498" cy="2819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563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443954-D9A6-40F0-90CC-63AAB9EFC666}"/>
              </a:ext>
            </a:extLst>
          </p:cNvPr>
          <p:cNvSpPr>
            <a:spLocks noGrp="1"/>
          </p:cNvSpPr>
          <p:nvPr>
            <p:ph type="title"/>
          </p:nvPr>
        </p:nvSpPr>
        <p:spPr>
          <a:xfrm>
            <a:off x="2038350" y="1799434"/>
            <a:ext cx="6629400" cy="1245391"/>
          </a:xfrm>
        </p:spPr>
        <p:style>
          <a:lnRef idx="2">
            <a:schemeClr val="accent1"/>
          </a:lnRef>
          <a:fillRef idx="1">
            <a:schemeClr val="lt1"/>
          </a:fillRef>
          <a:effectRef idx="0">
            <a:schemeClr val="accent1"/>
          </a:effectRef>
          <a:fontRef idx="minor">
            <a:schemeClr val="dk1"/>
          </a:fontRef>
        </p:style>
        <p:txBody>
          <a:bodyPr>
            <a:noAutofit/>
          </a:bodyPr>
          <a:lstStyle/>
          <a:p>
            <a:r>
              <a:rPr lang="en-GB" sz="2000" b="1" dirty="0"/>
              <a:t>MOGISMA- Modernization, standardization and innovation of GIS courses for risk and process management in the Western Balkans HEIs teaching process</a:t>
            </a:r>
            <a:endParaRPr lang="hr-BA" sz="2000" dirty="0"/>
          </a:p>
        </p:txBody>
      </p:sp>
      <p:sp>
        <p:nvSpPr>
          <p:cNvPr id="3" name="Rezervirano mjesto sadržaja 2">
            <a:extLst>
              <a:ext uri="{FF2B5EF4-FFF2-40B4-BE49-F238E27FC236}">
                <a16:creationId xmlns:a16="http://schemas.microsoft.com/office/drawing/2014/main" id="{A14487DB-9BBB-4F4B-BB56-3E4268EE7507}"/>
              </a:ext>
            </a:extLst>
          </p:cNvPr>
          <p:cNvSpPr>
            <a:spLocks noGrp="1"/>
          </p:cNvSpPr>
          <p:nvPr>
            <p:ph idx="1"/>
          </p:nvPr>
        </p:nvSpPr>
        <p:spPr>
          <a:xfrm>
            <a:off x="247650" y="3324225"/>
            <a:ext cx="8648700" cy="3352800"/>
          </a:xfrm>
        </p:spPr>
        <p:txBody>
          <a:bodyPr>
            <a:normAutofit lnSpcReduction="10000"/>
          </a:bodyPr>
          <a:lstStyle/>
          <a:p>
            <a:pPr marL="0" indent="0">
              <a:buNone/>
            </a:pPr>
            <a:r>
              <a:rPr lang="en-US" sz="2000" b="1" dirty="0"/>
              <a:t>Wider Objective:</a:t>
            </a:r>
            <a:endParaRPr lang="hr-BA" sz="2000" b="1" dirty="0"/>
          </a:p>
          <a:p>
            <a:pPr>
              <a:buFont typeface="Wingdings" panose="05000000000000000000" pitchFamily="2" charset="2"/>
              <a:buChar char="q"/>
            </a:pPr>
            <a:r>
              <a:rPr lang="en-US" sz="2000" dirty="0"/>
              <a:t>The main aim of the MOGISMA project is to develop modern, innovative and standardized GIS curriculum for study programs educating professions for risk</a:t>
            </a:r>
            <a:r>
              <a:rPr lang="en-GB" sz="2000" dirty="0"/>
              <a:t> </a:t>
            </a:r>
            <a:r>
              <a:rPr lang="en-US" sz="2000" dirty="0"/>
              <a:t>, agriculture and industry management in Western Balkans region with emphasis on the following aspects:</a:t>
            </a:r>
            <a:endParaRPr lang="hr-BA" sz="2000" dirty="0"/>
          </a:p>
          <a:p>
            <a:pPr lvl="1">
              <a:buFont typeface="Wingdings" panose="05000000000000000000" pitchFamily="2" charset="2"/>
              <a:buChar char="q"/>
            </a:pPr>
            <a:r>
              <a:rPr lang="en-US" sz="1600" dirty="0"/>
              <a:t>Conducting comprehensive business requirement analysis and, analysis of present GIS education in EU and Western Balkans region in selected study program profiles.</a:t>
            </a:r>
            <a:endParaRPr lang="hr-BA" sz="1600" dirty="0"/>
          </a:p>
          <a:p>
            <a:pPr lvl="1">
              <a:buFont typeface="Wingdings" panose="05000000000000000000" pitchFamily="2" charset="2"/>
              <a:buChar char="q"/>
            </a:pPr>
            <a:r>
              <a:rPr lang="en-US" sz="1600" dirty="0"/>
              <a:t>Developing innovative teaching/learning curricula and methodologies for risk, agriculture and industry management courses.</a:t>
            </a:r>
            <a:endParaRPr lang="hr-BA" sz="1600" dirty="0"/>
          </a:p>
          <a:p>
            <a:pPr lvl="1">
              <a:buFont typeface="Wingdings" panose="05000000000000000000" pitchFamily="2" charset="2"/>
              <a:buChar char="q"/>
            </a:pPr>
            <a:r>
              <a:rPr lang="en-US" sz="1600" dirty="0"/>
              <a:t>Implementing developed GIS curricula at partner universities </a:t>
            </a:r>
            <a:endParaRPr lang="hr-BA" sz="1600" dirty="0"/>
          </a:p>
          <a:p>
            <a:pPr lvl="1">
              <a:buFont typeface="Wingdings" panose="05000000000000000000" pitchFamily="2" charset="2"/>
              <a:buChar char="q"/>
            </a:pPr>
            <a:r>
              <a:rPr lang="en-US" sz="1600" dirty="0"/>
              <a:t>Establishment/upgrade of business-academia GIS cooperation and developed curricula dissemination/exploitation platforms. </a:t>
            </a:r>
            <a:r>
              <a:rPr lang="en-US" sz="1600" i="1" dirty="0"/>
              <a:t> </a:t>
            </a:r>
            <a:endParaRPr lang="hr-BA" sz="1600" dirty="0"/>
          </a:p>
          <a:p>
            <a:pPr>
              <a:buFont typeface="Wingdings" panose="05000000000000000000" pitchFamily="2" charset="2"/>
              <a:buChar char="q"/>
            </a:pPr>
            <a:endParaRPr lang="hr-BA" sz="2000" dirty="0"/>
          </a:p>
        </p:txBody>
      </p:sp>
      <p:sp>
        <p:nvSpPr>
          <p:cNvPr id="4" name="Rezervirano mjesto broja slajda 3">
            <a:extLst>
              <a:ext uri="{FF2B5EF4-FFF2-40B4-BE49-F238E27FC236}">
                <a16:creationId xmlns:a16="http://schemas.microsoft.com/office/drawing/2014/main" id="{D81AA832-EA3F-43EC-8FFF-88CE80DA4EAC}"/>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Oblačić: strelica prema dolje 4">
            <a:extLst>
              <a:ext uri="{FF2B5EF4-FFF2-40B4-BE49-F238E27FC236}">
                <a16:creationId xmlns:a16="http://schemas.microsoft.com/office/drawing/2014/main" id="{55A8FE20-5448-45BB-9C98-240F0336F6E6}"/>
              </a:ext>
            </a:extLst>
          </p:cNvPr>
          <p:cNvSpPr/>
          <p:nvPr/>
        </p:nvSpPr>
        <p:spPr>
          <a:xfrm>
            <a:off x="3352800" y="641350"/>
            <a:ext cx="4648200" cy="13716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Latn-BA" dirty="0"/>
              <a:t>From NatRiska and BESTSDI </a:t>
            </a:r>
            <a:br>
              <a:rPr lang="bs-Latn-BA" dirty="0"/>
            </a:br>
            <a:r>
              <a:rPr lang="bs-Latn-BA" dirty="0"/>
              <a:t>till a new Erasmus + projeci idea </a:t>
            </a:r>
            <a:br>
              <a:rPr lang="bs-Latn-BA" dirty="0"/>
            </a:br>
            <a:r>
              <a:rPr lang="en-GB" b="1" dirty="0"/>
              <a:t>MOGISMA</a:t>
            </a:r>
            <a:endParaRPr lang="hr-BA" dirty="0"/>
          </a:p>
        </p:txBody>
      </p:sp>
      <p:sp>
        <p:nvSpPr>
          <p:cNvPr id="6" name="Rectangle 5">
            <a:extLst>
              <a:ext uri="{FF2B5EF4-FFF2-40B4-BE49-F238E27FC236}">
                <a16:creationId xmlns:a16="http://schemas.microsoft.com/office/drawing/2014/main" id="{6C2F425F-63F2-4EEA-A9F9-0D05ACD07640}"/>
              </a:ext>
            </a:extLst>
          </p:cNvPr>
          <p:cNvSpPr/>
          <p:nvPr/>
        </p:nvSpPr>
        <p:spPr>
          <a:xfrm>
            <a:off x="766056" y="1975"/>
            <a:ext cx="5101343" cy="508409"/>
          </a:xfrm>
          <a:prstGeom prst="rect">
            <a:avLst/>
          </a:prstGeom>
          <a:solidFill>
            <a:schemeClr val="accent6">
              <a:lumMod val="20000"/>
              <a:lumOff val="80000"/>
            </a:schemeClr>
          </a:solidFill>
        </p:spPr>
        <p:txBody>
          <a:bodyPr wrap="square">
            <a:spAutoFit/>
          </a:bodyPr>
          <a:lstStyle/>
          <a:p>
            <a:pPr>
              <a:lnSpc>
                <a:spcPct val="170000"/>
              </a:lnSpc>
            </a:pPr>
            <a:r>
              <a:rPr lang="bs-Latn-BA" b="1" dirty="0">
                <a:latin typeface="Book Antiqua" panose="02040602050305030304" pitchFamily="18" charset="0"/>
              </a:rPr>
              <a:t>4. MOGISMA- a new project idea</a:t>
            </a:r>
            <a:endParaRPr lang="hr-BA" b="1" dirty="0">
              <a:latin typeface="Book Antiqua" panose="02040602050305030304" pitchFamily="18" charset="0"/>
            </a:endParaRPr>
          </a:p>
        </p:txBody>
      </p:sp>
    </p:spTree>
    <p:extLst>
      <p:ext uri="{BB962C8B-B14F-4D97-AF65-F5344CB8AC3E}">
        <p14:creationId xmlns:p14="http://schemas.microsoft.com/office/powerpoint/2010/main" val="34090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5B2F1F-6E20-4C7D-85B0-24687234FEFE}"/>
              </a:ext>
            </a:extLst>
          </p:cNvPr>
          <p:cNvSpPr>
            <a:spLocks noGrp="1"/>
          </p:cNvSpPr>
          <p:nvPr>
            <p:ph type="title"/>
          </p:nvPr>
        </p:nvSpPr>
        <p:spPr/>
        <p:txBody>
          <a:bodyPr>
            <a:normAutofit fontScale="90000"/>
          </a:bodyPr>
          <a:lstStyle/>
          <a:p>
            <a:r>
              <a:rPr lang="en-GB" sz="3100" b="1" dirty="0"/>
              <a:t>MOGISMA</a:t>
            </a:r>
            <a:r>
              <a:rPr lang="bs-Latn-BA" sz="3100" b="1" dirty="0"/>
              <a:t> - </a:t>
            </a:r>
            <a:r>
              <a:rPr lang="en-US" sz="3100" b="1" dirty="0">
                <a:latin typeface="Book Antiqua" panose="02040602050305030304" pitchFamily="18" charset="0"/>
              </a:rPr>
              <a:t>Specific Project Objective/s:</a:t>
            </a:r>
            <a:br>
              <a:rPr lang="hr-BA" sz="3100" b="1" dirty="0">
                <a:latin typeface="Book Antiqua" panose="02040602050305030304" pitchFamily="18" charset="0"/>
              </a:rPr>
            </a:br>
            <a:endParaRPr lang="hr-BA" dirty="0"/>
          </a:p>
        </p:txBody>
      </p:sp>
      <p:sp>
        <p:nvSpPr>
          <p:cNvPr id="3" name="Rezervirano mjesto sadržaja 2">
            <a:extLst>
              <a:ext uri="{FF2B5EF4-FFF2-40B4-BE49-F238E27FC236}">
                <a16:creationId xmlns:a16="http://schemas.microsoft.com/office/drawing/2014/main" id="{E9672405-5C38-4113-8241-DB41E0140500}"/>
              </a:ext>
            </a:extLst>
          </p:cNvPr>
          <p:cNvSpPr>
            <a:spLocks noGrp="1"/>
          </p:cNvSpPr>
          <p:nvPr>
            <p:ph idx="1"/>
          </p:nvPr>
        </p:nvSpPr>
        <p:spPr/>
        <p:txBody>
          <a:bodyPr>
            <a:normAutofit/>
          </a:bodyPr>
          <a:lstStyle/>
          <a:p>
            <a:pPr marL="0" indent="0">
              <a:buNone/>
            </a:pPr>
            <a:endParaRPr lang="hr-BA" sz="1800" dirty="0">
              <a:latin typeface="Book Antiqua" panose="02040602050305030304" pitchFamily="18" charset="0"/>
            </a:endParaRPr>
          </a:p>
          <a:p>
            <a:pPr marL="0" indent="0">
              <a:buNone/>
            </a:pPr>
            <a:r>
              <a:rPr lang="en-US" sz="1800" dirty="0">
                <a:latin typeface="Book Antiqua" panose="02040602050305030304" pitchFamily="18" charset="0"/>
              </a:rPr>
              <a:t> </a:t>
            </a:r>
            <a:endParaRPr lang="hr-BA" sz="1800" dirty="0">
              <a:latin typeface="Book Antiqua" panose="02040602050305030304" pitchFamily="18" charset="0"/>
            </a:endParaRPr>
          </a:p>
          <a:p>
            <a:pPr lvl="0"/>
            <a:r>
              <a:rPr lang="en-US" sz="1800" dirty="0">
                <a:latin typeface="Book Antiqua" panose="02040602050305030304" pitchFamily="18" charset="0"/>
              </a:rPr>
              <a:t>Establish interactive training program for teachers following the findings of conducted analysis.</a:t>
            </a:r>
            <a:endParaRPr lang="hr-BA" sz="1800" dirty="0">
              <a:latin typeface="Book Antiqua" panose="02040602050305030304" pitchFamily="18" charset="0"/>
            </a:endParaRPr>
          </a:p>
          <a:p>
            <a:pPr lvl="0"/>
            <a:r>
              <a:rPr lang="en-US" sz="1800" dirty="0">
                <a:latin typeface="Book Antiqua" panose="02040602050305030304" pitchFamily="18" charset="0"/>
              </a:rPr>
              <a:t>Develop, implement and pilot number of improved study courses.</a:t>
            </a:r>
            <a:endParaRPr lang="hr-BA" sz="1800" dirty="0">
              <a:latin typeface="Book Antiqua" panose="02040602050305030304" pitchFamily="18" charset="0"/>
            </a:endParaRPr>
          </a:p>
          <a:p>
            <a:pPr lvl="0"/>
            <a:r>
              <a:rPr lang="en-US" sz="1800" dirty="0">
                <a:latin typeface="Book Antiqua" panose="02040602050305030304" pitchFamily="18" charset="0"/>
              </a:rPr>
              <a:t>Purchase and installation of GIS equipment at each partner HEI.</a:t>
            </a:r>
            <a:endParaRPr lang="hr-BA" sz="1800" dirty="0">
              <a:latin typeface="Book Antiqua" panose="02040602050305030304" pitchFamily="18" charset="0"/>
            </a:endParaRPr>
          </a:p>
          <a:p>
            <a:pPr lvl="0"/>
            <a:r>
              <a:rPr lang="en-US" sz="1800" dirty="0">
                <a:latin typeface="Book Antiqua" panose="02040602050305030304" pitchFamily="18" charset="0"/>
              </a:rPr>
              <a:t>Develop new forms and models of LLL courses</a:t>
            </a:r>
            <a:r>
              <a:rPr lang="bs-Latn-BA" sz="1800" dirty="0">
                <a:latin typeface="Book Antiqua" panose="02040602050305030304" pitchFamily="18" charset="0"/>
              </a:rPr>
              <a:t> for academia and business required</a:t>
            </a:r>
            <a:r>
              <a:rPr lang="en-US" sz="1800" dirty="0">
                <a:latin typeface="Book Antiqua" panose="02040602050305030304" pitchFamily="18" charset="0"/>
              </a:rPr>
              <a:t>. Conduct number of such courses in partner countries. </a:t>
            </a:r>
            <a:endParaRPr lang="hr-BA" sz="1800" dirty="0">
              <a:latin typeface="Book Antiqua" panose="02040602050305030304" pitchFamily="18" charset="0"/>
            </a:endParaRPr>
          </a:p>
          <a:p>
            <a:pPr lvl="0"/>
            <a:r>
              <a:rPr lang="en-US" sz="1800" dirty="0">
                <a:latin typeface="Book Antiqua" panose="02040602050305030304" pitchFamily="18" charset="0"/>
              </a:rPr>
              <a:t>Set up business-academia cooperation/coordination structures to share best practice.</a:t>
            </a:r>
            <a:endParaRPr lang="hr-BA" sz="1800" dirty="0">
              <a:latin typeface="Book Antiqua" panose="02040602050305030304" pitchFamily="18" charset="0"/>
            </a:endParaRPr>
          </a:p>
          <a:p>
            <a:pPr lvl="0"/>
            <a:r>
              <a:rPr lang="en-US" sz="1800" dirty="0">
                <a:latin typeface="Book Antiqua" panose="02040602050305030304" pitchFamily="18" charset="0"/>
              </a:rPr>
              <a:t>Embed a culture of quality to the project, its outputs and outcomes.</a:t>
            </a:r>
            <a:endParaRPr lang="hr-BA" sz="1800" dirty="0">
              <a:latin typeface="Book Antiqua" panose="02040602050305030304" pitchFamily="18" charset="0"/>
            </a:endParaRPr>
          </a:p>
          <a:p>
            <a:pPr marL="0" indent="0">
              <a:buNone/>
            </a:pPr>
            <a:endParaRPr lang="hr-BA" sz="1800" dirty="0">
              <a:latin typeface="Book Antiqua" panose="02040602050305030304" pitchFamily="18" charset="0"/>
            </a:endParaRPr>
          </a:p>
        </p:txBody>
      </p:sp>
      <p:sp>
        <p:nvSpPr>
          <p:cNvPr id="4" name="Rezervirano mjesto broja slajda 3">
            <a:extLst>
              <a:ext uri="{FF2B5EF4-FFF2-40B4-BE49-F238E27FC236}">
                <a16:creationId xmlns:a16="http://schemas.microsoft.com/office/drawing/2014/main" id="{AF9F3F80-F66C-4D06-8650-DA4FF2AEE418}"/>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663019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7590</TotalTime>
  <Words>614</Words>
  <Application>Microsoft Office PowerPoint</Application>
  <PresentationFormat>On-screen Show (4:3)</PresentationFormat>
  <Paragraphs>97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Calibri</vt:lpstr>
      <vt:lpstr>Times New Roman</vt:lpstr>
      <vt:lpstr>Wingdings</vt:lpstr>
      <vt:lpstr>Office Theme</vt:lpstr>
      <vt:lpstr>PowerPoint Presentation</vt:lpstr>
      <vt:lpstr>Content</vt:lpstr>
      <vt:lpstr>PowerPoint Presentation</vt:lpstr>
      <vt:lpstr>PowerPoint Presentation</vt:lpstr>
      <vt:lpstr>Specific Objectives</vt:lpstr>
      <vt:lpstr>PowerPoint Presentation</vt:lpstr>
      <vt:lpstr>It is difficult and inefficient to talk about managing natural disaster risks without GIS and SDI</vt:lpstr>
      <vt:lpstr>MOGISMA- Modernization, standardization and innovation of GIS courses for risk and process management in the Western Balkans HEIs teaching process</vt:lpstr>
      <vt:lpstr>MOGISMA - Specific Project Objective/s: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Emina Hadzic</cp:lastModifiedBy>
  <cp:revision>215</cp:revision>
  <dcterms:created xsi:type="dcterms:W3CDTF">2006-08-16T00:00:00Z</dcterms:created>
  <dcterms:modified xsi:type="dcterms:W3CDTF">2019-09-04T10:19:38Z</dcterms:modified>
</cp:coreProperties>
</file>